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1"/>
  </p:notes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  <p:sldId id="263" r:id="rId9"/>
    <p:sldId id="264" r:id="rId10"/>
    <p:sldId id="266" r:id="rId11"/>
    <p:sldId id="265" r:id="rId12"/>
    <p:sldId id="268" r:id="rId13"/>
    <p:sldId id="269" r:id="rId14"/>
    <p:sldId id="270" r:id="rId15"/>
    <p:sldId id="271" r:id="rId16"/>
    <p:sldId id="272" r:id="rId17"/>
    <p:sldId id="267" r:id="rId18"/>
    <p:sldId id="274" r:id="rId19"/>
    <p:sldId id="273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6" r:id="rId31"/>
    <p:sldId id="285" r:id="rId32"/>
    <p:sldId id="305" r:id="rId33"/>
    <p:sldId id="287" r:id="rId34"/>
    <p:sldId id="288" r:id="rId35"/>
    <p:sldId id="289" r:id="rId36"/>
    <p:sldId id="295" r:id="rId37"/>
    <p:sldId id="290" r:id="rId38"/>
    <p:sldId id="291" r:id="rId39"/>
    <p:sldId id="292" r:id="rId40"/>
    <p:sldId id="293" r:id="rId41"/>
    <p:sldId id="294" r:id="rId42"/>
    <p:sldId id="296" r:id="rId43"/>
    <p:sldId id="297" r:id="rId44"/>
    <p:sldId id="298" r:id="rId45"/>
    <p:sldId id="299" r:id="rId46"/>
    <p:sldId id="300" r:id="rId47"/>
    <p:sldId id="301" r:id="rId48"/>
    <p:sldId id="302" r:id="rId49"/>
    <p:sldId id="303" r:id="rId5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78143" autoAdjust="0"/>
  </p:normalViewPr>
  <p:slideViewPr>
    <p:cSldViewPr>
      <p:cViewPr varScale="1">
        <p:scale>
          <a:sx n="72" d="100"/>
          <a:sy n="72" d="100"/>
        </p:scale>
        <p:origin x="-151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notesMaster" Target="notesMasters/notesMaster1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83122F-55D6-4108-B686-44BB9D389045}" type="datetimeFigureOut">
              <a:rPr lang="en-US" smtClean="0"/>
              <a:t>4/23/2009</a:t>
            </a:fld>
            <a:endParaRPr lang="en-CA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7EE738-7DD6-4EAB-B3C6-3D2B051AC6C0}" type="slidenum">
              <a:rPr lang="en-CA" smtClean="0"/>
              <a:t>‹#›</a:t>
            </a:fld>
            <a:endParaRPr lang="en-CA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Shockley</a:t>
            </a:r>
            <a:r>
              <a:rPr lang="en-CA" baseline="0" dirty="0" smtClean="0"/>
              <a:t> recruiting for Palo Alto startup: Shockley Semiconductor Inc.</a:t>
            </a:r>
          </a:p>
          <a:p>
            <a:endParaRPr lang="en-CA" baseline="0" dirty="0" smtClean="0"/>
          </a:p>
          <a:p>
            <a:r>
              <a:rPr lang="en-CA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There's a tennis tournament with one hundred twenty-seven</a:t>
            </a:r>
          </a:p>
          <a:p>
            <a:r>
              <a:rPr lang="en-CA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players, Shockley began, in measured tones. You've got one</a:t>
            </a:r>
          </a:p>
          <a:p>
            <a:r>
              <a:rPr lang="en-CA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hundred twenty-six people paired off in sixty-three matches, plus</a:t>
            </a:r>
          </a:p>
          <a:p>
            <a:r>
              <a:rPr lang="en-CA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one unpaired player as a bye. In the next round, there are sixty-four</a:t>
            </a:r>
          </a:p>
          <a:p>
            <a:r>
              <a:rPr lang="en-CA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players and thirty-two matches. How many matches, total, does it</a:t>
            </a:r>
          </a:p>
          <a:p>
            <a:r>
              <a:rPr lang="en-CA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take to determine a winner?</a:t>
            </a:r>
          </a:p>
          <a:p>
            <a:endParaRPr lang="en-CA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CA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Bill Gates quoted as saying “IQ” is everything.  He can teach an intelligent person to do anything.  Intelligence counts.  There is less emphasis on skills or experience.</a:t>
            </a:r>
          </a:p>
          <a:p>
            <a:endParaRPr lang="en-CA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CA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7EE738-7DD6-4EAB-B3C6-3D2B051AC6C0}" type="slidenum">
              <a:rPr lang="en-CA" smtClean="0"/>
              <a:t>5</a:t>
            </a:fld>
            <a:endParaRPr lang="en-CA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Developer might have architectural problems</a:t>
            </a:r>
          </a:p>
          <a:p>
            <a:r>
              <a:rPr lang="en-CA" dirty="0" smtClean="0"/>
              <a:t>	- Design an interface for the X class</a:t>
            </a:r>
          </a:p>
          <a:p>
            <a:endParaRPr lang="en-CA" dirty="0" smtClean="0"/>
          </a:p>
          <a:p>
            <a:r>
              <a:rPr lang="en-CA" dirty="0" smtClean="0"/>
              <a:t>PM</a:t>
            </a:r>
            <a:r>
              <a:rPr lang="en-CA" baseline="0" dirty="0" smtClean="0"/>
              <a:t> always has to code something.</a:t>
            </a:r>
            <a:endParaRPr lang="en-CA" dirty="0" smtClean="0"/>
          </a:p>
          <a:p>
            <a:endParaRPr lang="en-CA" dirty="0" smtClean="0"/>
          </a:p>
          <a:p>
            <a:r>
              <a:rPr lang="en-CA" dirty="0" smtClean="0"/>
              <a:t>Don’t quote me on testing questions... I didn’t really care</a:t>
            </a:r>
            <a:r>
              <a:rPr lang="en-CA" baseline="0" dirty="0" smtClean="0"/>
              <a:t> and won’t talk about them very much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7EE738-7DD6-4EAB-B3C6-3D2B051AC6C0}" type="slidenum">
              <a:rPr lang="en-CA" smtClean="0"/>
              <a:t>6</a:t>
            </a:fld>
            <a:endParaRPr lang="en-CA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These will happen</a:t>
            </a:r>
            <a:r>
              <a:rPr lang="en-CA" baseline="0" dirty="0" smtClean="0"/>
              <a:t> at some point in your interviewing career.  They’ve been invented to avoid bullshit, hypothetical answers.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7EE738-7DD6-4EAB-B3C6-3D2B051AC6C0}" type="slidenum">
              <a:rPr lang="en-CA" smtClean="0"/>
              <a:t>8</a:t>
            </a:fld>
            <a:endParaRPr lang="en-CA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‘Other’ Includes:</a:t>
            </a:r>
          </a:p>
          <a:p>
            <a:pPr>
              <a:buFontTx/>
              <a:buChar char="-"/>
            </a:pPr>
            <a:r>
              <a:rPr lang="en-CA" dirty="0" smtClean="0"/>
              <a:t> Graphics</a:t>
            </a:r>
          </a:p>
          <a:p>
            <a:pPr>
              <a:buFontTx/>
              <a:buChar char="-"/>
            </a:pPr>
            <a:r>
              <a:rPr lang="en-CA" baseline="0" dirty="0" smtClean="0"/>
              <a:t> Rendering</a:t>
            </a:r>
            <a:endParaRPr lang="en-CA" dirty="0" smtClean="0"/>
          </a:p>
          <a:p>
            <a:pPr>
              <a:buFontTx/>
              <a:buChar char="-"/>
            </a:pPr>
            <a:r>
              <a:rPr lang="en-CA" baseline="0" dirty="0" smtClean="0"/>
              <a:t> Bit-wise operations and Number representation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7EE738-7DD6-4EAB-B3C6-3D2B051AC6C0}" type="slidenum">
              <a:rPr lang="en-CA" smtClean="0"/>
              <a:t>12</a:t>
            </a:fld>
            <a:endParaRPr lang="en-CA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They want to know</a:t>
            </a:r>
            <a:r>
              <a:rPr lang="en-CA" baseline="0" dirty="0" smtClean="0"/>
              <a:t> what your thought process is.  If you don’t talk, they can’t figure it out and won’t be able to assess you.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7EE738-7DD6-4EAB-B3C6-3D2B051AC6C0}" type="slidenum">
              <a:rPr lang="en-CA" smtClean="0"/>
              <a:t>17</a:t>
            </a:fld>
            <a:endParaRPr lang="en-CA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0" y="2438400"/>
            <a:ext cx="9144000" cy="457200"/>
          </a:xfrm>
          <a:prstGeom prst="rect">
            <a:avLst/>
          </a:prstGeom>
          <a:solidFill>
            <a:schemeClr val="accent1">
              <a:shade val="75000"/>
            </a:schemeClr>
          </a:solidFill>
          <a:ln w="25400" cap="rnd" cmpd="sng" algn="ctr">
            <a:noFill/>
            <a:prstDash val="solid"/>
          </a:ln>
          <a:effectLst/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31" name="Rectangle 30"/>
          <p:cNvSpPr/>
          <p:nvPr/>
        </p:nvSpPr>
        <p:spPr>
          <a:xfrm>
            <a:off x="0" y="914400"/>
            <a:ext cx="9144000" cy="1524000"/>
          </a:xfrm>
          <a:prstGeom prst="rect">
            <a:avLst/>
          </a:prstGeom>
          <a:solidFill>
            <a:srgbClr val="000000">
              <a:alpha val="89800"/>
            </a:srgbClr>
          </a:solidFill>
          <a:ln w="25400" cap="rnd" cmpd="sng" algn="ctr">
            <a:noFill/>
            <a:prstDash val="solid"/>
          </a:ln>
          <a:effectLst/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9D583A7-3ACA-4CDE-AE8D-56135A5BCA24}" type="datetimeFigureOut">
              <a:rPr lang="en-US" smtClean="0"/>
              <a:t>4/23/2009</a:t>
            </a:fld>
            <a:endParaRPr lang="en-CA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BEC0B4C-ACF1-4789-8C61-02EB2497F290}" type="slidenum">
              <a:rPr lang="en-CA" smtClean="0"/>
              <a:t>‹#›</a:t>
            </a:fld>
            <a:endParaRPr lang="en-CA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CA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2476108"/>
            <a:ext cx="8305800" cy="381000"/>
          </a:xfrm>
        </p:spPr>
        <p:txBody>
          <a:bodyPr>
            <a:noAutofit/>
          </a:bodyPr>
          <a:lstStyle>
            <a:lvl1pPr marL="0" indent="0" algn="l">
              <a:buNone/>
              <a:defRPr sz="2000" spc="100" baseline="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066800"/>
            <a:ext cx="8305800" cy="1295400"/>
          </a:xfrm>
        </p:spPr>
        <p:txBody>
          <a:bodyPr anchor="ctr" anchorCtr="0">
            <a:noAutofit/>
          </a:bodyPr>
          <a:lstStyle>
            <a:lvl1pPr algn="l">
              <a:defRPr sz="4800" cap="all" spc="-100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583A7-3ACA-4CDE-AE8D-56135A5BCA24}" type="datetimeFigureOut">
              <a:rPr lang="en-US" smtClean="0"/>
              <a:t>4/23/2009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C0B4C-ACF1-4789-8C61-02EB2497F290}" type="slidenum">
              <a:rPr lang="en-CA" smtClean="0"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583A7-3ACA-4CDE-AE8D-56135A5BCA24}" type="datetimeFigureOut">
              <a:rPr lang="en-US" smtClean="0"/>
              <a:t>4/23/2009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C0B4C-ACF1-4789-8C61-02EB2497F290}" type="slidenum">
              <a:rPr lang="en-CA" smtClean="0"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1301926"/>
            <a:ext cx="9144000" cy="45720"/>
          </a:xfrm>
          <a:prstGeom prst="rect">
            <a:avLst/>
          </a:prstGeom>
          <a:solidFill>
            <a:schemeClr val="accent1"/>
          </a:solidFill>
          <a:ln w="25400" cap="rnd" cmpd="sng" algn="ctr">
            <a:noFill/>
            <a:prstDash val="solid"/>
          </a:ln>
          <a:effectLst/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9D583A7-3ACA-4CDE-AE8D-56135A5BCA24}" type="datetimeFigureOut">
              <a:rPr lang="en-US" smtClean="0"/>
              <a:t>4/23/2009</a:t>
            </a:fld>
            <a:endParaRPr lang="en-CA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BEC0B4C-ACF1-4789-8C61-02EB2497F290}" type="slidenum">
              <a:rPr lang="en-CA" smtClean="0"/>
              <a:t>‹#›</a:t>
            </a:fld>
            <a:endParaRPr lang="en-CA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CA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8926"/>
            <a:ext cx="8229600" cy="1143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4958864"/>
            <a:ext cx="9144000" cy="457200"/>
          </a:xfrm>
          <a:prstGeom prst="rect">
            <a:avLst/>
          </a:prstGeom>
          <a:solidFill>
            <a:schemeClr val="accent1">
              <a:shade val="75000"/>
            </a:schemeClr>
          </a:solidFill>
          <a:ln w="25400" cap="rnd" cmpd="sng" algn="ctr">
            <a:noFill/>
            <a:prstDash val="solid"/>
          </a:ln>
          <a:effectLst/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0" y="3429000"/>
            <a:ext cx="9144000" cy="1527048"/>
          </a:xfrm>
          <a:prstGeom prst="rect">
            <a:avLst/>
          </a:prstGeom>
          <a:solidFill>
            <a:srgbClr val="000000"/>
          </a:solidFill>
          <a:ln w="25400" cap="rnd" cmpd="sng" algn="ctr">
            <a:noFill/>
            <a:prstDash val="solid"/>
          </a:ln>
          <a:effectLst/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583A7-3ACA-4CDE-AE8D-56135A5BCA24}" type="datetimeFigureOut">
              <a:rPr lang="en-US" smtClean="0"/>
              <a:t>4/23/2009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C0B4C-ACF1-4789-8C61-02EB2497F290}" type="slidenum">
              <a:rPr lang="en-CA" smtClean="0"/>
              <a:t>‹#›</a:t>
            </a:fld>
            <a:endParaRPr lang="en-CA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>
              <a:buNone/>
              <a:defRPr sz="4200" b="0" cap="all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457200"/>
          </a:xfrm>
        </p:spPr>
        <p:txBody>
          <a:bodyPr anchor="ctr"/>
          <a:lstStyle>
            <a:lvl1pPr>
              <a:buNone/>
              <a:defRPr sz="2000" spc="100" baseline="0">
                <a:solidFill>
                  <a:srgbClr val="FFFFFF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1301926"/>
            <a:ext cx="9144000" cy="45720"/>
          </a:xfrm>
          <a:prstGeom prst="rect">
            <a:avLst/>
          </a:prstGeom>
          <a:solidFill>
            <a:schemeClr val="accent1"/>
          </a:solidFill>
          <a:ln w="25400" cap="rnd" cmpd="sng" algn="ctr">
            <a:noFill/>
            <a:prstDash val="solid"/>
          </a:ln>
          <a:effectLst/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583A7-3ACA-4CDE-AE8D-56135A5BCA24}" type="datetimeFigureOut">
              <a:rPr lang="en-US" smtClean="0"/>
              <a:t>4/23/2009</a:t>
            </a:fld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C0B4C-ACF1-4789-8C61-02EB2497F290}" type="slidenum">
              <a:rPr lang="en-CA" smtClean="0"/>
              <a:t>‹#›</a:t>
            </a:fld>
            <a:endParaRPr lang="en-CA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C0B4C-ACF1-4789-8C61-02EB2497F290}" type="slidenum">
              <a:rPr lang="en-CA" smtClean="0"/>
              <a:t>‹#›</a:t>
            </a:fld>
            <a:endParaRPr lang="en-CA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583A7-3ACA-4CDE-AE8D-56135A5BCA24}" type="datetimeFigureOut">
              <a:rPr lang="en-US" smtClean="0"/>
              <a:t>4/23/2009</a:t>
            </a:fld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71600"/>
            <a:ext cx="4040188" cy="838200"/>
          </a:xfrm>
          <a:solidFill>
            <a:schemeClr val="accent1">
              <a:alpha val="83000"/>
            </a:schemeClr>
          </a:solidFill>
          <a:ln w="25400" cap="rnd" cmpd="sng" algn="ctr">
            <a:noFill/>
            <a:prstDash val="solid"/>
          </a:ln>
          <a:effectLst/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182880" tIns="91440" bIns="91440" anchor="ctr">
            <a:noAutofit/>
          </a:bodyPr>
          <a:lstStyle>
            <a:lvl1pPr marL="0" indent="0" algn="l">
              <a:spcBef>
                <a:spcPts val="0"/>
              </a:spcBef>
              <a:buNone/>
              <a:defRPr sz="2400" b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quarter" idx="2"/>
          </p:nvPr>
        </p:nvSpPr>
        <p:spPr>
          <a:xfrm>
            <a:off x="457200" y="2220558"/>
            <a:ext cx="4038600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20558"/>
            <a:ext cx="4038600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71600"/>
            <a:ext cx="4040188" cy="838200"/>
          </a:xfrm>
          <a:solidFill>
            <a:schemeClr val="accent2">
              <a:alpha val="83000"/>
            </a:schemeClr>
          </a:solidFill>
          <a:ln w="25400" cap="rnd" cmpd="sng" algn="ctr">
            <a:noFill/>
            <a:prstDash val="solid"/>
          </a:ln>
          <a:effectLst/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182880" tIns="91440" bIns="91440" anchor="ctr">
            <a:noAutofit/>
          </a:bodyPr>
          <a:lstStyle>
            <a:lvl1pPr marL="0" indent="0" algn="l">
              <a:spcBef>
                <a:spcPts val="0"/>
              </a:spcBef>
              <a:buNone/>
              <a:defRPr sz="2400" b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1301926"/>
            <a:ext cx="9144000" cy="45720"/>
          </a:xfrm>
          <a:prstGeom prst="rect">
            <a:avLst/>
          </a:prstGeom>
          <a:solidFill>
            <a:schemeClr val="accent1"/>
          </a:solidFill>
          <a:ln w="25400" cap="rnd" cmpd="sng" algn="ctr">
            <a:noFill/>
            <a:prstDash val="solid"/>
          </a:ln>
          <a:effectLst/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583A7-3ACA-4CDE-AE8D-56135A5BCA24}" type="datetimeFigureOut">
              <a:rPr lang="en-US" smtClean="0"/>
              <a:t>4/23/2009</a:t>
            </a:fld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C0B4C-ACF1-4789-8C61-02EB2497F290}" type="slidenum">
              <a:rPr lang="en-CA" smtClean="0"/>
              <a:t>‹#›</a:t>
            </a:fld>
            <a:endParaRPr lang="en-CA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583A7-3ACA-4CDE-AE8D-56135A5BCA24}" type="datetimeFigureOut">
              <a:rPr lang="en-US" smtClean="0"/>
              <a:t>4/23/2009</a:t>
            </a:fld>
            <a:endParaRPr lang="en-C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C0B4C-ACF1-4789-8C61-02EB2497F290}" type="slidenum">
              <a:rPr lang="en-CA" smtClean="0"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2590800" cy="6858000"/>
          </a:xfrm>
          <a:prstGeom prst="rect">
            <a:avLst/>
          </a:prstGeom>
          <a:solidFill>
            <a:schemeClr val="accent1"/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17" name="Oval 16"/>
          <p:cNvSpPr/>
          <p:nvPr/>
        </p:nvSpPr>
        <p:spPr>
          <a:xfrm>
            <a:off x="1563892" y="4337173"/>
            <a:ext cx="1026908" cy="1026906"/>
          </a:xfrm>
          <a:prstGeom prst="ellipse">
            <a:avLst/>
          </a:prstGeom>
          <a:solidFill>
            <a:schemeClr val="accent1">
              <a:tint val="90000"/>
              <a:satMod val="275000"/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0" y="381000"/>
            <a:ext cx="2133600" cy="2388889"/>
          </a:xfrm>
          <a:prstGeom prst="rect">
            <a:avLst/>
          </a:prstGeom>
          <a:solidFill>
            <a:schemeClr val="accent1">
              <a:tint val="90000"/>
              <a:satMod val="200000"/>
              <a:alpha val="7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1447800" y="0"/>
            <a:ext cx="1175303" cy="633656"/>
          </a:xfrm>
          <a:prstGeom prst="rect">
            <a:avLst/>
          </a:prstGeom>
          <a:solidFill>
            <a:schemeClr val="accent1">
              <a:tint val="60000"/>
              <a:alpha val="10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0" name="Oval 19"/>
          <p:cNvSpPr/>
          <p:nvPr/>
        </p:nvSpPr>
        <p:spPr>
          <a:xfrm>
            <a:off x="59403" y="0"/>
            <a:ext cx="2302797" cy="2378511"/>
          </a:xfrm>
          <a:prstGeom prst="ellipse">
            <a:avLst/>
          </a:prstGeom>
          <a:solidFill>
            <a:schemeClr val="accent1">
              <a:shade val="75000"/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Clr>
                <a:schemeClr val="accent2"/>
              </a:buClr>
              <a:buSzPct val="90000"/>
              <a:buFont typeface="Wingdings 2"/>
              <a:buChar char=""/>
            </a:pPr>
            <a:endParaRPr lang="en-US" dirty="0"/>
          </a:p>
        </p:txBody>
      </p:sp>
      <p:sp>
        <p:nvSpPr>
          <p:cNvPr id="21" name="Oval 20"/>
          <p:cNvSpPr/>
          <p:nvPr/>
        </p:nvSpPr>
        <p:spPr>
          <a:xfrm>
            <a:off x="0" y="3276600"/>
            <a:ext cx="891076" cy="886968"/>
          </a:xfrm>
          <a:prstGeom prst="ellipse">
            <a:avLst/>
          </a:prstGeom>
          <a:solidFill>
            <a:schemeClr val="tx2">
              <a:alpha val="95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2" name="Oval 21"/>
          <p:cNvSpPr/>
          <p:nvPr/>
        </p:nvSpPr>
        <p:spPr>
          <a:xfrm>
            <a:off x="793097" y="1721630"/>
            <a:ext cx="1402570" cy="1402570"/>
          </a:xfrm>
          <a:prstGeom prst="ellipse">
            <a:avLst/>
          </a:prstGeom>
          <a:solidFill>
            <a:schemeClr val="accent1">
              <a:tint val="90000"/>
              <a:satMod val="275000"/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3" name="Oval 22"/>
          <p:cNvSpPr/>
          <p:nvPr/>
        </p:nvSpPr>
        <p:spPr>
          <a:xfrm>
            <a:off x="609600" y="4038600"/>
            <a:ext cx="1554480" cy="1554480"/>
          </a:xfrm>
          <a:prstGeom prst="ellipse">
            <a:avLst/>
          </a:prstGeom>
          <a:solidFill>
            <a:schemeClr val="tx2">
              <a:alpha val="6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Clr>
                <a:schemeClr val="accent2"/>
              </a:buClr>
              <a:buSzPct val="90000"/>
              <a:buFont typeface="Wingdings 2"/>
              <a:buChar char=""/>
            </a:pPr>
            <a:endParaRPr lang="en-US" dirty="0"/>
          </a:p>
        </p:txBody>
      </p:sp>
      <p:sp>
        <p:nvSpPr>
          <p:cNvPr id="26" name="Oval 25"/>
          <p:cNvSpPr/>
          <p:nvPr/>
        </p:nvSpPr>
        <p:spPr>
          <a:xfrm>
            <a:off x="152400" y="2362200"/>
            <a:ext cx="457200" cy="457200"/>
          </a:xfrm>
          <a:prstGeom prst="ellipse">
            <a:avLst/>
          </a:prstGeom>
          <a:solidFill>
            <a:schemeClr val="bg2"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4" name="Oval 23"/>
          <p:cNvSpPr/>
          <p:nvPr/>
        </p:nvSpPr>
        <p:spPr>
          <a:xfrm>
            <a:off x="1752600" y="381000"/>
            <a:ext cx="457200" cy="457200"/>
          </a:xfrm>
          <a:prstGeom prst="ellipse">
            <a:avLst/>
          </a:prstGeom>
          <a:solidFill>
            <a:schemeClr val="accent1">
              <a:shade val="75000"/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5" name="Oval 24"/>
          <p:cNvSpPr/>
          <p:nvPr/>
        </p:nvSpPr>
        <p:spPr>
          <a:xfrm>
            <a:off x="579120" y="2514600"/>
            <a:ext cx="2011680" cy="2011680"/>
          </a:xfrm>
          <a:prstGeom prst="ellipse">
            <a:avLst/>
          </a:prstGeom>
          <a:solidFill>
            <a:schemeClr val="bg2">
              <a:alpha val="8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0" y="5715000"/>
            <a:ext cx="1600200" cy="1143000"/>
          </a:xfrm>
          <a:prstGeom prst="rect">
            <a:avLst/>
          </a:prstGeom>
          <a:solidFill>
            <a:schemeClr val="accent1">
              <a:shade val="75000"/>
              <a:alpha val="10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7" name="Oval 26"/>
          <p:cNvSpPr/>
          <p:nvPr/>
        </p:nvSpPr>
        <p:spPr>
          <a:xfrm>
            <a:off x="1323393" y="5875179"/>
            <a:ext cx="731520" cy="731520"/>
          </a:xfrm>
          <a:prstGeom prst="ellipse">
            <a:avLst/>
          </a:prstGeom>
          <a:solidFill>
            <a:schemeClr val="bg2"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8" name="Oval 27"/>
          <p:cNvSpPr/>
          <p:nvPr/>
        </p:nvSpPr>
        <p:spPr>
          <a:xfrm>
            <a:off x="30970" y="5212570"/>
            <a:ext cx="1645430" cy="1645430"/>
          </a:xfrm>
          <a:prstGeom prst="ellipse">
            <a:avLst/>
          </a:prstGeom>
          <a:solidFill>
            <a:schemeClr val="accent1">
              <a:tint val="90000"/>
              <a:satMod val="275000"/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583A7-3ACA-4CDE-AE8D-56135A5BCA24}" type="datetimeFigureOut">
              <a:rPr lang="en-US" smtClean="0"/>
              <a:t>4/23/2009</a:t>
            </a:fld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86000" y="6357144"/>
            <a:ext cx="3429000" cy="384048"/>
          </a:xfrm>
        </p:spPr>
        <p:txBody>
          <a:bodyPr/>
          <a:lstStyle/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55448" y="6318504"/>
            <a:ext cx="1188720" cy="45720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BEC0B4C-ACF1-4789-8C61-02EB2497F290}" type="slidenum">
              <a:rPr lang="en-CA" smtClean="0"/>
              <a:t>‹#›</a:t>
            </a:fld>
            <a:endParaRPr lang="en-CA" dirty="0"/>
          </a:p>
        </p:txBody>
      </p:sp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2743200" y="228600"/>
            <a:ext cx="6248400" cy="5867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01752" y="1600200"/>
            <a:ext cx="2057400" cy="3733800"/>
          </a:xfrm>
        </p:spPr>
        <p:txBody>
          <a:bodyPr tIns="45720" bIns="45720" anchor="t" anchorCtr="0"/>
          <a:lstStyle>
            <a:lvl1pPr marL="0" indent="0">
              <a:lnSpc>
                <a:spcPts val="2400"/>
              </a:lnSpc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301752" y="384048"/>
            <a:ext cx="2057400" cy="11430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solidFill>
                  <a:srgbClr val="FFFFFF"/>
                </a:solidFill>
                <a:latin typeface="+mn-lt"/>
                <a:ea typeface="+mn-lt"/>
                <a:cs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0"/>
            <a:ext cx="2590800" cy="6858000"/>
          </a:xfrm>
          <a:prstGeom prst="rect">
            <a:avLst/>
          </a:prstGeom>
          <a:solidFill>
            <a:schemeClr val="accent1"/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6" name="Oval 25"/>
          <p:cNvSpPr/>
          <p:nvPr/>
        </p:nvSpPr>
        <p:spPr>
          <a:xfrm>
            <a:off x="1563892" y="4337173"/>
            <a:ext cx="1026908" cy="1026906"/>
          </a:xfrm>
          <a:prstGeom prst="ellipse">
            <a:avLst/>
          </a:prstGeom>
          <a:solidFill>
            <a:schemeClr val="accent1">
              <a:tint val="90000"/>
              <a:satMod val="275000"/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0" y="381000"/>
            <a:ext cx="2133600" cy="2388889"/>
          </a:xfrm>
          <a:prstGeom prst="rect">
            <a:avLst/>
          </a:prstGeom>
          <a:solidFill>
            <a:schemeClr val="accent1">
              <a:tint val="90000"/>
              <a:satMod val="200000"/>
              <a:alpha val="7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1447800" y="0"/>
            <a:ext cx="1175303" cy="633656"/>
          </a:xfrm>
          <a:prstGeom prst="rect">
            <a:avLst/>
          </a:prstGeom>
          <a:solidFill>
            <a:schemeClr val="accent1">
              <a:tint val="60000"/>
              <a:alpha val="10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9" name="Oval 28"/>
          <p:cNvSpPr/>
          <p:nvPr/>
        </p:nvSpPr>
        <p:spPr>
          <a:xfrm>
            <a:off x="59403" y="0"/>
            <a:ext cx="2302797" cy="2378511"/>
          </a:xfrm>
          <a:prstGeom prst="ellipse">
            <a:avLst/>
          </a:prstGeom>
          <a:solidFill>
            <a:schemeClr val="accent1">
              <a:shade val="75000"/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Clr>
                <a:schemeClr val="accent2"/>
              </a:buClr>
              <a:buSzPct val="90000"/>
              <a:buFont typeface="Wingdings 2"/>
              <a:buChar char=""/>
            </a:pPr>
            <a:endParaRPr lang="en-US" dirty="0"/>
          </a:p>
        </p:txBody>
      </p:sp>
      <p:sp>
        <p:nvSpPr>
          <p:cNvPr id="30" name="Oval 29"/>
          <p:cNvSpPr/>
          <p:nvPr/>
        </p:nvSpPr>
        <p:spPr>
          <a:xfrm>
            <a:off x="0" y="3276600"/>
            <a:ext cx="891076" cy="886968"/>
          </a:xfrm>
          <a:prstGeom prst="ellipse">
            <a:avLst/>
          </a:prstGeom>
          <a:solidFill>
            <a:schemeClr val="tx2">
              <a:alpha val="95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31" name="Oval 30"/>
          <p:cNvSpPr/>
          <p:nvPr/>
        </p:nvSpPr>
        <p:spPr>
          <a:xfrm>
            <a:off x="793097" y="1721630"/>
            <a:ext cx="1402570" cy="1402570"/>
          </a:xfrm>
          <a:prstGeom prst="ellipse">
            <a:avLst/>
          </a:prstGeom>
          <a:solidFill>
            <a:schemeClr val="accent1">
              <a:tint val="90000"/>
              <a:satMod val="275000"/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32" name="Oval 31"/>
          <p:cNvSpPr/>
          <p:nvPr/>
        </p:nvSpPr>
        <p:spPr>
          <a:xfrm>
            <a:off x="609600" y="4038600"/>
            <a:ext cx="1554480" cy="1554480"/>
          </a:xfrm>
          <a:prstGeom prst="ellipse">
            <a:avLst/>
          </a:prstGeom>
          <a:solidFill>
            <a:schemeClr val="tx2">
              <a:alpha val="6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Clr>
                <a:schemeClr val="accent2"/>
              </a:buClr>
              <a:buSzPct val="90000"/>
              <a:buFont typeface="Wingdings 2"/>
              <a:buChar char=""/>
            </a:pPr>
            <a:endParaRPr lang="en-US" dirty="0"/>
          </a:p>
        </p:txBody>
      </p:sp>
      <p:sp>
        <p:nvSpPr>
          <p:cNvPr id="34" name="Oval 33"/>
          <p:cNvSpPr/>
          <p:nvPr/>
        </p:nvSpPr>
        <p:spPr>
          <a:xfrm>
            <a:off x="1752600" y="381000"/>
            <a:ext cx="457200" cy="457200"/>
          </a:xfrm>
          <a:prstGeom prst="ellipse">
            <a:avLst/>
          </a:prstGeom>
          <a:solidFill>
            <a:schemeClr val="accent1">
              <a:shade val="75000"/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35" name="Oval 34"/>
          <p:cNvSpPr/>
          <p:nvPr/>
        </p:nvSpPr>
        <p:spPr>
          <a:xfrm>
            <a:off x="579120" y="2514600"/>
            <a:ext cx="2011680" cy="2011680"/>
          </a:xfrm>
          <a:prstGeom prst="ellipse">
            <a:avLst/>
          </a:prstGeom>
          <a:solidFill>
            <a:schemeClr val="bg2">
              <a:alpha val="8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36" name="Rectangle 35"/>
          <p:cNvSpPr/>
          <p:nvPr/>
        </p:nvSpPr>
        <p:spPr>
          <a:xfrm>
            <a:off x="0" y="5715000"/>
            <a:ext cx="1600200" cy="1143000"/>
          </a:xfrm>
          <a:prstGeom prst="rect">
            <a:avLst/>
          </a:prstGeom>
          <a:solidFill>
            <a:schemeClr val="accent1">
              <a:shade val="75000"/>
              <a:alpha val="10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37" name="Oval 36"/>
          <p:cNvSpPr/>
          <p:nvPr/>
        </p:nvSpPr>
        <p:spPr>
          <a:xfrm>
            <a:off x="1323393" y="5875179"/>
            <a:ext cx="731520" cy="731520"/>
          </a:xfrm>
          <a:prstGeom prst="ellipse">
            <a:avLst/>
          </a:prstGeom>
          <a:solidFill>
            <a:schemeClr val="bg2"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38" name="Oval 37"/>
          <p:cNvSpPr/>
          <p:nvPr/>
        </p:nvSpPr>
        <p:spPr>
          <a:xfrm>
            <a:off x="30970" y="5212570"/>
            <a:ext cx="1645430" cy="1645430"/>
          </a:xfrm>
          <a:prstGeom prst="ellipse">
            <a:avLst/>
          </a:prstGeom>
          <a:solidFill>
            <a:schemeClr val="accent1">
              <a:tint val="90000"/>
              <a:satMod val="275000"/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1" name="Oval 20"/>
          <p:cNvSpPr/>
          <p:nvPr/>
        </p:nvSpPr>
        <p:spPr>
          <a:xfrm>
            <a:off x="152400" y="2362200"/>
            <a:ext cx="457200" cy="457200"/>
          </a:xfrm>
          <a:prstGeom prst="ellipse">
            <a:avLst/>
          </a:prstGeom>
          <a:solidFill>
            <a:schemeClr val="bg2"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583A7-3ACA-4CDE-AE8D-56135A5BCA24}" type="datetimeFigureOut">
              <a:rPr lang="en-US" smtClean="0"/>
              <a:t>4/23/2009</a:t>
            </a:fld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55448" y="6318504"/>
            <a:ext cx="1188720" cy="45720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BEC0B4C-ACF1-4789-8C61-02EB2497F290}" type="slidenum">
              <a:rPr lang="en-CA" smtClean="0"/>
              <a:t>‹#›</a:t>
            </a:fld>
            <a:endParaRPr lang="en-CA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2057400" cy="11430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solidFill>
                  <a:srgbClr val="FFFFFF"/>
                </a:solidFill>
                <a:latin typeface="+mn-lt"/>
                <a:ea typeface="+mn-lt"/>
                <a:cs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90800" y="0"/>
            <a:ext cx="6553200" cy="5943600"/>
          </a:xfrm>
          <a:solidFill>
            <a:schemeClr val="bg2"/>
          </a:solidFill>
        </p:spPr>
        <p:txBody>
          <a:bodyPr/>
          <a:lstStyle>
            <a:lvl1pPr>
              <a:buNone/>
              <a:defRPr sz="320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800" y="1600200"/>
            <a:ext cx="2057400" cy="4267200"/>
          </a:xfrm>
        </p:spPr>
        <p:txBody>
          <a:bodyPr anchor="t" anchorCtr="0"/>
          <a:lstStyle>
            <a:lvl1pPr marL="0" indent="0">
              <a:lnSpc>
                <a:spcPts val="2400"/>
              </a:lnSpc>
              <a:spcAft>
                <a:spcPts val="1000"/>
              </a:spcAft>
              <a:buFontTx/>
              <a:buNone/>
              <a:defRPr sz="1600" b="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914400" y="2292526"/>
            <a:ext cx="2743200" cy="2127074"/>
          </a:xfrm>
          <a:prstGeom prst="rect">
            <a:avLst/>
          </a:prstGeom>
          <a:solidFill>
            <a:schemeClr val="accent1"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2977827" y="5072066"/>
            <a:ext cx="1758141" cy="1739481"/>
          </a:xfrm>
          <a:prstGeom prst="ellipse">
            <a:avLst/>
          </a:prstGeom>
          <a:solidFill>
            <a:schemeClr val="accent1">
              <a:tint val="90000"/>
              <a:shade val="45000"/>
              <a:satMod val="200000"/>
              <a:alpha val="13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5257800" y="0"/>
            <a:ext cx="3886200" cy="3048000"/>
          </a:xfrm>
          <a:prstGeom prst="rect">
            <a:avLst/>
          </a:prstGeom>
          <a:solidFill>
            <a:schemeClr val="accent1">
              <a:alpha val="6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0" y="4114800"/>
            <a:ext cx="2362200" cy="2463018"/>
          </a:xfrm>
          <a:prstGeom prst="rect">
            <a:avLst/>
          </a:prstGeom>
          <a:solidFill>
            <a:schemeClr val="bg2">
              <a:tint val="60000"/>
              <a:alpha val="75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15" name="Oval 14"/>
          <p:cNvSpPr/>
          <p:nvPr/>
        </p:nvSpPr>
        <p:spPr>
          <a:xfrm>
            <a:off x="4178687" y="2389810"/>
            <a:ext cx="2174118" cy="2174118"/>
          </a:xfrm>
          <a:prstGeom prst="ellipse">
            <a:avLst/>
          </a:prstGeom>
          <a:solidFill>
            <a:schemeClr val="accent1">
              <a:tint val="75000"/>
              <a:shade val="50000"/>
              <a:satMod val="200000"/>
              <a:alpha val="8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16" name="Oval 15"/>
          <p:cNvSpPr/>
          <p:nvPr/>
        </p:nvSpPr>
        <p:spPr>
          <a:xfrm>
            <a:off x="6384588" y="5842728"/>
            <a:ext cx="1011260" cy="1011260"/>
          </a:xfrm>
          <a:prstGeom prst="ellipse">
            <a:avLst/>
          </a:prstGeom>
          <a:solidFill>
            <a:schemeClr val="accent1">
              <a:tint val="90000"/>
              <a:satMod val="275000"/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17" name="Oval 16"/>
          <p:cNvSpPr/>
          <p:nvPr/>
        </p:nvSpPr>
        <p:spPr>
          <a:xfrm>
            <a:off x="6322493" y="1427132"/>
            <a:ext cx="2047390" cy="2047390"/>
          </a:xfrm>
          <a:prstGeom prst="ellipse">
            <a:avLst/>
          </a:prstGeom>
          <a:solidFill>
            <a:srgbClr val="C1E8E4">
              <a:alpha val="10980"/>
            </a:srgb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18" name="Oval 17"/>
          <p:cNvSpPr/>
          <p:nvPr/>
        </p:nvSpPr>
        <p:spPr>
          <a:xfrm>
            <a:off x="114300" y="4803322"/>
            <a:ext cx="1959428" cy="1959428"/>
          </a:xfrm>
          <a:prstGeom prst="ellipse">
            <a:avLst/>
          </a:prstGeom>
          <a:solidFill>
            <a:srgbClr val="C1E8E4">
              <a:alpha val="12157"/>
            </a:srgb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19" name="Oval 18"/>
          <p:cNvSpPr/>
          <p:nvPr/>
        </p:nvSpPr>
        <p:spPr>
          <a:xfrm>
            <a:off x="2021092" y="4578526"/>
            <a:ext cx="1026908" cy="1026906"/>
          </a:xfrm>
          <a:prstGeom prst="ellipse">
            <a:avLst/>
          </a:prstGeom>
          <a:solidFill>
            <a:schemeClr val="accent1">
              <a:tint val="90000"/>
              <a:satMod val="275000"/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0" name="Oval 19"/>
          <p:cNvSpPr/>
          <p:nvPr/>
        </p:nvSpPr>
        <p:spPr>
          <a:xfrm>
            <a:off x="4172385" y="4626825"/>
            <a:ext cx="1515880" cy="1394583"/>
          </a:xfrm>
          <a:prstGeom prst="ellipse">
            <a:avLst/>
          </a:prstGeom>
          <a:solidFill>
            <a:schemeClr val="accent1">
              <a:tint val="100000"/>
              <a:satMod val="275000"/>
              <a:alpha val="8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1906" y="361813"/>
            <a:ext cx="2512694" cy="2388889"/>
          </a:xfrm>
          <a:prstGeom prst="rect">
            <a:avLst/>
          </a:prstGeom>
          <a:solidFill>
            <a:schemeClr val="accent1">
              <a:tint val="90000"/>
              <a:satMod val="200000"/>
              <a:alpha val="7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1295400" y="0"/>
            <a:ext cx="1524000" cy="609600"/>
          </a:xfrm>
          <a:prstGeom prst="rect">
            <a:avLst/>
          </a:prstGeom>
          <a:solidFill>
            <a:schemeClr val="accent1">
              <a:tint val="60000"/>
              <a:alpha val="10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5" name="Oval 24"/>
          <p:cNvSpPr/>
          <p:nvPr/>
        </p:nvSpPr>
        <p:spPr>
          <a:xfrm>
            <a:off x="59403" y="212289"/>
            <a:ext cx="2022300" cy="2022300"/>
          </a:xfrm>
          <a:prstGeom prst="ellipse">
            <a:avLst/>
          </a:prstGeom>
          <a:solidFill>
            <a:schemeClr val="accent1">
              <a:tint val="100000"/>
              <a:satMod val="275000"/>
              <a:alpha val="15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Clr>
                <a:schemeClr val="accent2"/>
              </a:buClr>
              <a:buSzPct val="90000"/>
              <a:buFont typeface="Wingdings 2"/>
              <a:buChar char=""/>
            </a:pPr>
            <a:endParaRPr lang="en-US" dirty="0"/>
          </a:p>
        </p:txBody>
      </p:sp>
      <p:sp>
        <p:nvSpPr>
          <p:cNvPr id="26" name="Oval 25"/>
          <p:cNvSpPr/>
          <p:nvPr/>
        </p:nvSpPr>
        <p:spPr>
          <a:xfrm>
            <a:off x="76200" y="3962400"/>
            <a:ext cx="891076" cy="886968"/>
          </a:xfrm>
          <a:prstGeom prst="ellipse">
            <a:avLst/>
          </a:prstGeom>
          <a:solidFill>
            <a:schemeClr val="accent1">
              <a:tint val="75000"/>
              <a:satMod val="200000"/>
              <a:alpha val="95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7" name="Oval 26"/>
          <p:cNvSpPr/>
          <p:nvPr/>
        </p:nvSpPr>
        <p:spPr>
          <a:xfrm>
            <a:off x="2121357" y="1507438"/>
            <a:ext cx="1402570" cy="1402570"/>
          </a:xfrm>
          <a:prstGeom prst="ellipse">
            <a:avLst/>
          </a:prstGeom>
          <a:solidFill>
            <a:schemeClr val="accent1">
              <a:tint val="90000"/>
              <a:satMod val="275000"/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8" name="Oval 27"/>
          <p:cNvSpPr/>
          <p:nvPr/>
        </p:nvSpPr>
        <p:spPr>
          <a:xfrm>
            <a:off x="3369253" y="466436"/>
            <a:ext cx="1595105" cy="1595105"/>
          </a:xfrm>
          <a:prstGeom prst="ellipse">
            <a:avLst/>
          </a:prstGeom>
          <a:solidFill>
            <a:schemeClr val="accent1">
              <a:tint val="100000"/>
              <a:satMod val="275000"/>
              <a:alpha val="8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9" name="Oval 28"/>
          <p:cNvSpPr/>
          <p:nvPr/>
        </p:nvSpPr>
        <p:spPr>
          <a:xfrm>
            <a:off x="5189756" y="2967572"/>
            <a:ext cx="3234945" cy="3234944"/>
          </a:xfrm>
          <a:prstGeom prst="ellipse">
            <a:avLst/>
          </a:prstGeom>
          <a:solidFill>
            <a:schemeClr val="accent1">
              <a:tint val="100000"/>
              <a:satMod val="180000"/>
              <a:alpha val="95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30" name="Oval 29"/>
          <p:cNvSpPr/>
          <p:nvPr/>
        </p:nvSpPr>
        <p:spPr>
          <a:xfrm>
            <a:off x="5562600" y="6526"/>
            <a:ext cx="1026908" cy="1026906"/>
          </a:xfrm>
          <a:prstGeom prst="ellipse">
            <a:avLst/>
          </a:prstGeom>
          <a:solidFill>
            <a:schemeClr val="accent1">
              <a:tint val="90000"/>
              <a:satMod val="275000"/>
              <a:alpha val="4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32" name="Oval 31"/>
          <p:cNvSpPr/>
          <p:nvPr/>
        </p:nvSpPr>
        <p:spPr>
          <a:xfrm>
            <a:off x="6951220" y="4665220"/>
            <a:ext cx="2192780" cy="2192780"/>
          </a:xfrm>
          <a:prstGeom prst="ellipse">
            <a:avLst/>
          </a:prstGeom>
          <a:solidFill>
            <a:schemeClr val="accent1">
              <a:tint val="75000"/>
              <a:shade val="50000"/>
              <a:satMod val="200000"/>
              <a:alpha val="8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33" name="Oval 32"/>
          <p:cNvSpPr/>
          <p:nvPr/>
        </p:nvSpPr>
        <p:spPr>
          <a:xfrm>
            <a:off x="1600200" y="3705807"/>
            <a:ext cx="1195876" cy="1198294"/>
          </a:xfrm>
          <a:prstGeom prst="ellipse">
            <a:avLst/>
          </a:prstGeom>
          <a:solidFill>
            <a:schemeClr val="accent1">
              <a:tint val="75000"/>
              <a:satMod val="200000"/>
              <a:alpha val="95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34" name="Oval 33"/>
          <p:cNvSpPr/>
          <p:nvPr/>
        </p:nvSpPr>
        <p:spPr>
          <a:xfrm>
            <a:off x="6324600" y="228600"/>
            <a:ext cx="822960" cy="822960"/>
          </a:xfrm>
          <a:prstGeom prst="ellipse">
            <a:avLst/>
          </a:prstGeom>
          <a:solidFill>
            <a:schemeClr val="accent1">
              <a:tint val="90000"/>
              <a:satMod val="275000"/>
              <a:alpha val="6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35" name="Oval 34"/>
          <p:cNvSpPr/>
          <p:nvPr/>
        </p:nvSpPr>
        <p:spPr>
          <a:xfrm>
            <a:off x="8077200" y="6526"/>
            <a:ext cx="1026908" cy="1026906"/>
          </a:xfrm>
          <a:prstGeom prst="ellipse">
            <a:avLst/>
          </a:prstGeom>
          <a:solidFill>
            <a:schemeClr val="accent1">
              <a:tint val="90000"/>
              <a:satMod val="275000"/>
              <a:alpha val="4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36" name="Rectangle 35"/>
          <p:cNvSpPr/>
          <p:nvPr/>
        </p:nvSpPr>
        <p:spPr>
          <a:xfrm>
            <a:off x="5410200" y="6324600"/>
            <a:ext cx="1524000" cy="533400"/>
          </a:xfrm>
          <a:prstGeom prst="rect">
            <a:avLst/>
          </a:prstGeom>
          <a:solidFill>
            <a:schemeClr val="accent1">
              <a:alpha val="10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37" name="Oval 36"/>
          <p:cNvSpPr/>
          <p:nvPr/>
        </p:nvSpPr>
        <p:spPr>
          <a:xfrm>
            <a:off x="3011692" y="6526"/>
            <a:ext cx="1026908" cy="1026906"/>
          </a:xfrm>
          <a:prstGeom prst="ellipse">
            <a:avLst/>
          </a:prstGeom>
          <a:solidFill>
            <a:schemeClr val="accent1">
              <a:tint val="90000"/>
              <a:satMod val="275000"/>
              <a:alpha val="4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357144"/>
            <a:ext cx="2974848" cy="384048"/>
          </a:xfrm>
          <a:prstGeom prst="rect">
            <a:avLst/>
          </a:prstGeom>
        </p:spPr>
        <p:txBody>
          <a:bodyPr vert="horz" anchor="ctr" anchorCtr="0"/>
          <a:lstStyle>
            <a:lvl1pPr algn="l">
              <a:defRPr sz="1400">
                <a:solidFill>
                  <a:schemeClr val="tx2"/>
                </a:solidFill>
              </a:defRPr>
            </a:lvl1pPr>
          </a:lstStyle>
          <a:p>
            <a:fld id="{F9D583A7-3ACA-4CDE-AE8D-56135A5BCA24}" type="datetimeFigureOut">
              <a:rPr lang="en-US" smtClean="0"/>
              <a:t>4/23/2009</a:t>
            </a:fld>
            <a:endParaRPr lang="en-CA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357144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>
              <a:defRPr sz="1400">
                <a:solidFill>
                  <a:schemeClr val="tx2"/>
                </a:solidFill>
              </a:defRPr>
            </a:lvl1pPr>
          </a:lstStyle>
          <a:p>
            <a:endParaRPr lang="en-CA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155448" y="6315075"/>
            <a:ext cx="1188720" cy="457200"/>
          </a:xfrm>
          <a:prstGeom prst="rect">
            <a:avLst/>
          </a:prstGeom>
          <a:noFill/>
        </p:spPr>
        <p:txBody>
          <a:bodyPr vert="horz" lIns="0" tIns="0" rIns="0" bIns="0" anchor="ctr" anchorCtr="1">
            <a:normAutofit/>
          </a:bodyPr>
          <a:lstStyle>
            <a:lvl1pPr algn="ctr">
              <a:defRPr sz="2800">
                <a:solidFill>
                  <a:schemeClr val="tx2"/>
                </a:solidFill>
              </a:defRPr>
            </a:lvl1pPr>
          </a:lstStyle>
          <a:p>
            <a:fld id="{1BEC0B4C-ACF1-4789-8C61-02EB2497F290}" type="slidenum">
              <a:rPr lang="en-CA" smtClean="0"/>
              <a:t>‹#›</a:t>
            </a:fld>
            <a:endParaRPr lang="en-CA" dirty="0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sz="38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700"/>
        </a:spcBef>
        <a:buClr>
          <a:schemeClr val="accent2"/>
        </a:buClr>
        <a:buSzPct val="85000"/>
        <a:buFont typeface="Wingdings 2"/>
        <a:buChar char="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600"/>
        </a:spcBef>
        <a:buClr>
          <a:schemeClr val="accent1"/>
        </a:buClr>
        <a:buSzPct val="85000"/>
        <a:buFont typeface="Wingdings 2"/>
        <a:buChar char=""/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500"/>
        </a:spcBef>
        <a:buClr>
          <a:schemeClr val="accent3"/>
        </a:buClr>
        <a:buSzPct val="85000"/>
        <a:buFont typeface="Wingdings 2"/>
        <a:buChar char="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400"/>
        </a:spcBef>
        <a:buClr>
          <a:schemeClr val="accent4"/>
        </a:buClr>
        <a:buFont typeface="Wingdings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ct val="20000"/>
        </a:spcBef>
        <a:buClr>
          <a:schemeClr val="accent5"/>
        </a:buClr>
        <a:buFont typeface="Wingdings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ct val="20000"/>
        </a:spcBef>
        <a:buClr>
          <a:schemeClr val="accent5"/>
        </a:buClr>
        <a:buFont typeface="Wingdings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6"/>
        </a:buClr>
        <a:buFont typeface="Wingdings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Brad Swerdfeger – April 24, 2009</a:t>
            </a:r>
            <a:endParaRPr lang="en-CA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Technical Interviews</a:t>
            </a:r>
            <a:endParaRPr lang="en-CA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Problems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strike="sngStrike" dirty="0" smtClean="0"/>
              <a:t>Behavioural</a:t>
            </a:r>
          </a:p>
          <a:p>
            <a:r>
              <a:rPr lang="en-CA" dirty="0" smtClean="0"/>
              <a:t>Programming</a:t>
            </a:r>
          </a:p>
          <a:p>
            <a:r>
              <a:rPr lang="en-CA" dirty="0" smtClean="0"/>
              <a:t>Design</a:t>
            </a:r>
          </a:p>
          <a:p>
            <a:r>
              <a:rPr lang="en-CA" dirty="0" smtClean="0"/>
              <a:t>Logic &amp; Geometry</a:t>
            </a:r>
          </a:p>
          <a:p>
            <a:r>
              <a:rPr lang="en-CA" dirty="0" smtClean="0"/>
              <a:t>‘Impossible’ Questions</a:t>
            </a:r>
          </a:p>
          <a:p>
            <a:endParaRPr lang="en-CA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Programming Problems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endParaRPr lang="en-CA" dirty="0" smtClean="0"/>
          </a:p>
          <a:p>
            <a:r>
              <a:rPr lang="en-CA" dirty="0" smtClean="0"/>
              <a:t>The meat of a developer interview.</a:t>
            </a:r>
          </a:p>
          <a:p>
            <a:r>
              <a:rPr lang="en-CA" dirty="0" smtClean="0"/>
              <a:t>Can code in any language</a:t>
            </a:r>
          </a:p>
          <a:p>
            <a:pPr lvl="1"/>
            <a:r>
              <a:rPr lang="en-CA" dirty="0" smtClean="0"/>
              <a:t>Interviewer may insist on one that is on your resume</a:t>
            </a:r>
          </a:p>
          <a:p>
            <a:pPr lvl="1"/>
            <a:r>
              <a:rPr lang="en-CA" dirty="0" smtClean="0"/>
              <a:t>Likely that pseudo-code is fine.</a:t>
            </a:r>
          </a:p>
          <a:p>
            <a:r>
              <a:rPr lang="en-CA" dirty="0" smtClean="0"/>
              <a:t>Concerned about:</a:t>
            </a:r>
          </a:p>
          <a:p>
            <a:pPr lvl="1"/>
            <a:r>
              <a:rPr lang="en-CA" dirty="0" smtClean="0"/>
              <a:t>What clarification questions you ask</a:t>
            </a:r>
          </a:p>
          <a:p>
            <a:pPr lvl="1"/>
            <a:r>
              <a:rPr lang="en-CA" dirty="0" smtClean="0"/>
              <a:t>How you go about solving the problem</a:t>
            </a:r>
          </a:p>
          <a:p>
            <a:pPr lvl="2"/>
            <a:r>
              <a:rPr lang="en-CA" dirty="0" smtClean="0"/>
              <a:t>Planning/Implementation/Testing/Iteration</a:t>
            </a:r>
          </a:p>
          <a:p>
            <a:pPr lvl="1"/>
            <a:r>
              <a:rPr lang="en-CA" dirty="0" smtClean="0"/>
              <a:t>Your thought process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Programming Problems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CA" b="1" dirty="0" smtClean="0"/>
              <a:t>Linked Lists</a:t>
            </a:r>
          </a:p>
          <a:p>
            <a:r>
              <a:rPr lang="en-CA" b="1" dirty="0" smtClean="0"/>
              <a:t>Trees/Graphs</a:t>
            </a:r>
          </a:p>
          <a:p>
            <a:r>
              <a:rPr lang="en-CA" b="1" dirty="0" smtClean="0"/>
              <a:t>Arrays and Strings</a:t>
            </a:r>
          </a:p>
          <a:p>
            <a:endParaRPr lang="en-CA" dirty="0" smtClean="0"/>
          </a:p>
          <a:p>
            <a:r>
              <a:rPr lang="en-CA" sz="2400" dirty="0" smtClean="0"/>
              <a:t>Recursion</a:t>
            </a:r>
          </a:p>
          <a:p>
            <a:r>
              <a:rPr lang="en-CA" sz="2400" dirty="0" smtClean="0"/>
              <a:t>Concurrency</a:t>
            </a:r>
          </a:p>
          <a:p>
            <a:r>
              <a:rPr lang="en-CA" sz="2400" dirty="0" smtClean="0"/>
              <a:t>OO Programming</a:t>
            </a:r>
          </a:p>
          <a:p>
            <a:r>
              <a:rPr lang="en-CA" sz="2400" dirty="0" smtClean="0"/>
              <a:t>Databases</a:t>
            </a:r>
          </a:p>
          <a:p>
            <a:r>
              <a:rPr lang="en-CA" sz="2400" dirty="0" smtClean="0"/>
              <a:t>Other</a:t>
            </a:r>
            <a:endParaRPr lang="en-CA" sz="24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Example Problems: Linked Lists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Implement  a stack in C using a linked list</a:t>
            </a:r>
          </a:p>
          <a:p>
            <a:pPr lvl="1"/>
            <a:r>
              <a:rPr lang="en-CA" dirty="0" smtClean="0"/>
              <a:t>Tests basic understanding of pointers</a:t>
            </a:r>
          </a:p>
          <a:p>
            <a:pPr lvl="1"/>
            <a:endParaRPr lang="en-CA" dirty="0" smtClean="0"/>
          </a:p>
          <a:p>
            <a:r>
              <a:rPr lang="en-CA" dirty="0" smtClean="0"/>
              <a:t>Maintain a linked list tail pointer</a:t>
            </a:r>
          </a:p>
          <a:p>
            <a:pPr lvl="1"/>
            <a:r>
              <a:rPr lang="en-CA" dirty="0" smtClean="0"/>
              <a:t>Tests handling of special cases</a:t>
            </a:r>
          </a:p>
          <a:p>
            <a:pPr lvl="1"/>
            <a:endParaRPr lang="en-CA" dirty="0" smtClean="0"/>
          </a:p>
          <a:p>
            <a:r>
              <a:rPr lang="en-CA" dirty="0" smtClean="0"/>
              <a:t>Mth</a:t>
            </a:r>
            <a:r>
              <a:rPr lang="en-CA" dirty="0" smtClean="0"/>
              <a:t>-to-last element of a linked list</a:t>
            </a:r>
          </a:p>
          <a:p>
            <a:endParaRPr lang="en-CA" dirty="0" smtClean="0"/>
          </a:p>
          <a:p>
            <a:r>
              <a:rPr lang="en-CA" dirty="0" smtClean="0"/>
              <a:t>Cycle detection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Example Problems: Linked Lists</a:t>
            </a:r>
            <a:endParaRPr lang="en-CA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810603" y="1500174"/>
            <a:ext cx="4833099" cy="5072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Example Problems: Trees/Graphs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CA" dirty="0" smtClean="0"/>
          </a:p>
          <a:p>
            <a:r>
              <a:rPr lang="en-CA" dirty="0" smtClean="0"/>
              <a:t>Preorder</a:t>
            </a:r>
            <a:r>
              <a:rPr lang="en-CA" dirty="0" smtClean="0"/>
              <a:t> Traversal</a:t>
            </a:r>
          </a:p>
          <a:p>
            <a:pPr lvl="1"/>
            <a:r>
              <a:rPr lang="en-CA" dirty="0" smtClean="0"/>
              <a:t>Tests knowledge of recursion.</a:t>
            </a:r>
          </a:p>
          <a:p>
            <a:endParaRPr lang="en-CA" dirty="0" smtClean="0"/>
          </a:p>
          <a:p>
            <a:r>
              <a:rPr lang="en-CA" dirty="0" smtClean="0"/>
              <a:t>Now with no recursion...</a:t>
            </a:r>
          </a:p>
          <a:p>
            <a:endParaRPr lang="en-CA" dirty="0" smtClean="0"/>
          </a:p>
          <a:p>
            <a:r>
              <a:rPr lang="en-CA" dirty="0" smtClean="0"/>
              <a:t>Lowest Common Ancestor</a:t>
            </a:r>
          </a:p>
          <a:p>
            <a:pPr lvl="1"/>
            <a:r>
              <a:rPr lang="en-CA" dirty="0" smtClean="0"/>
              <a:t>Tests knowledge of simple data structures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Example Problems: Arrays/Strings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Find the first non-repeated character.</a:t>
            </a:r>
          </a:p>
          <a:p>
            <a:pPr lvl="1"/>
            <a:r>
              <a:rPr lang="en-CA" dirty="0" smtClean="0"/>
              <a:t>Tests knowledge of data structures and code optimization.</a:t>
            </a:r>
          </a:p>
          <a:p>
            <a:r>
              <a:rPr lang="en-CA" dirty="0" smtClean="0"/>
              <a:t>Remove specified characters</a:t>
            </a:r>
            <a:endParaRPr lang="en-CA" dirty="0" smtClean="0"/>
          </a:p>
          <a:p>
            <a:r>
              <a:rPr lang="en-CA" dirty="0" smtClean="0"/>
              <a:t>Reverse words</a:t>
            </a:r>
          </a:p>
          <a:p>
            <a:pPr lvl="1"/>
            <a:r>
              <a:rPr lang="en-CA" dirty="0" smtClean="0"/>
              <a:t>piglet quantum -&gt; quantum piglet</a:t>
            </a:r>
          </a:p>
          <a:p>
            <a:pPr lvl="1"/>
            <a:r>
              <a:rPr lang="en-CA" dirty="0" smtClean="0"/>
              <a:t>Tests pointer manipulation</a:t>
            </a:r>
          </a:p>
          <a:p>
            <a:r>
              <a:rPr lang="en-CA" dirty="0" smtClean="0"/>
              <a:t>Integer/String conversions</a:t>
            </a:r>
          </a:p>
          <a:p>
            <a:pPr lvl="1"/>
            <a:r>
              <a:rPr lang="en-CA" dirty="0" smtClean="0"/>
              <a:t>Tests knowledge of data representation, math tricks.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Tips for Programming Problems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CA" dirty="0" smtClean="0"/>
              <a:t>Ask clarification questions</a:t>
            </a:r>
          </a:p>
          <a:p>
            <a:r>
              <a:rPr lang="en-CA" dirty="0" smtClean="0"/>
              <a:t>Vocalize</a:t>
            </a:r>
          </a:p>
          <a:p>
            <a:r>
              <a:rPr lang="en-CA" dirty="0" smtClean="0"/>
              <a:t>Come up with multiple answers – trade-offs.</a:t>
            </a:r>
          </a:p>
          <a:p>
            <a:r>
              <a:rPr lang="en-CA" dirty="0" smtClean="0"/>
              <a:t>Start off with an example and discuss solution in terms of example.  Then move to general case.</a:t>
            </a:r>
          </a:p>
          <a:p>
            <a:r>
              <a:rPr lang="en-CA" dirty="0" smtClean="0"/>
              <a:t>Write </a:t>
            </a:r>
            <a:r>
              <a:rPr lang="en-CA" dirty="0" smtClean="0"/>
              <a:t> </a:t>
            </a:r>
            <a:r>
              <a:rPr lang="en-CA" dirty="0" smtClean="0"/>
              <a:t>pseudo-code first!</a:t>
            </a:r>
          </a:p>
          <a:p>
            <a:r>
              <a:rPr lang="en-CA" dirty="0" smtClean="0"/>
              <a:t>Discuss complexity</a:t>
            </a:r>
          </a:p>
          <a:p>
            <a:pPr lvl="1"/>
            <a:r>
              <a:rPr lang="en-CA" dirty="0" smtClean="0"/>
              <a:t>Time</a:t>
            </a:r>
          </a:p>
          <a:p>
            <a:pPr lvl="1"/>
            <a:r>
              <a:rPr lang="en-CA" dirty="0" smtClean="0"/>
              <a:t>Space</a:t>
            </a:r>
          </a:p>
          <a:p>
            <a:r>
              <a:rPr lang="en-CA" dirty="0" smtClean="0"/>
              <a:t>TEST your solution.</a:t>
            </a:r>
          </a:p>
          <a:p>
            <a:pPr lvl="1"/>
            <a:r>
              <a:rPr lang="en-CA" dirty="0" smtClean="0"/>
              <a:t>Don’t forget boundary cases.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Problems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strike="sngStrike" dirty="0" smtClean="0"/>
              <a:t>Behavioural</a:t>
            </a:r>
          </a:p>
          <a:p>
            <a:r>
              <a:rPr lang="en-CA" strike="sngStrike" dirty="0" smtClean="0"/>
              <a:t>Programming</a:t>
            </a:r>
          </a:p>
          <a:p>
            <a:r>
              <a:rPr lang="en-CA" dirty="0" smtClean="0"/>
              <a:t>Design</a:t>
            </a:r>
          </a:p>
          <a:p>
            <a:r>
              <a:rPr lang="en-CA" dirty="0" smtClean="0"/>
              <a:t>Logic &amp; Geometry</a:t>
            </a:r>
          </a:p>
          <a:p>
            <a:r>
              <a:rPr lang="en-CA" dirty="0" smtClean="0"/>
              <a:t>‘Impossible’ Questions</a:t>
            </a:r>
          </a:p>
          <a:p>
            <a:endParaRPr lang="en-CA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Design Problems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CA" dirty="0" smtClean="0"/>
              <a:t>Meat of Program Manager or User Experience interviews.</a:t>
            </a:r>
          </a:p>
          <a:p>
            <a:r>
              <a:rPr lang="en-CA" i="1" dirty="0" smtClean="0"/>
              <a:t>Design a...</a:t>
            </a:r>
          </a:p>
          <a:p>
            <a:r>
              <a:rPr lang="en-CA" dirty="0" smtClean="0"/>
              <a:t>Concerned with:</a:t>
            </a:r>
          </a:p>
          <a:p>
            <a:pPr lvl="1"/>
            <a:r>
              <a:rPr lang="en-CA" dirty="0" smtClean="0"/>
              <a:t>Creativity</a:t>
            </a:r>
          </a:p>
          <a:p>
            <a:pPr lvl="1"/>
            <a:r>
              <a:rPr lang="en-CA" dirty="0" smtClean="0"/>
              <a:t>Feature prioritization/trade-offs</a:t>
            </a:r>
          </a:p>
          <a:p>
            <a:pPr lvl="1"/>
            <a:r>
              <a:rPr lang="en-CA" dirty="0" smtClean="0"/>
              <a:t>Design process knowledge</a:t>
            </a:r>
            <a:endParaRPr lang="en-CA" dirty="0" smtClean="0"/>
          </a:p>
          <a:p>
            <a:pPr lvl="1"/>
            <a:r>
              <a:rPr lang="en-CA" dirty="0" smtClean="0"/>
              <a:t>Customer/End User  advocacy</a:t>
            </a:r>
          </a:p>
          <a:p>
            <a:pPr lvl="1"/>
            <a:r>
              <a:rPr lang="en-CA" dirty="0" smtClean="0"/>
              <a:t>Salesmanship</a:t>
            </a:r>
          </a:p>
          <a:p>
            <a:pPr lvl="1"/>
            <a:r>
              <a:rPr lang="en-CA" dirty="0" smtClean="0"/>
              <a:t>Design Rationale</a:t>
            </a:r>
          </a:p>
          <a:p>
            <a:pPr lvl="1"/>
            <a:endParaRPr lang="en-CA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Why do you care?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Interviewing method for premiere tech companies.</a:t>
            </a:r>
          </a:p>
          <a:p>
            <a:pPr lvl="1"/>
            <a:r>
              <a:rPr lang="en-CA" dirty="0" smtClean="0"/>
              <a:t>Microsoft</a:t>
            </a:r>
          </a:p>
          <a:p>
            <a:pPr lvl="1"/>
            <a:r>
              <a:rPr lang="en-CA" dirty="0" smtClean="0"/>
              <a:t>Google</a:t>
            </a:r>
          </a:p>
          <a:p>
            <a:pPr lvl="1"/>
            <a:r>
              <a:rPr lang="en-CA" dirty="0" smtClean="0"/>
              <a:t>Apple</a:t>
            </a:r>
          </a:p>
          <a:p>
            <a:pPr lvl="1"/>
            <a:endParaRPr lang="en-CA" dirty="0" smtClean="0"/>
          </a:p>
          <a:p>
            <a:r>
              <a:rPr lang="en-CA" dirty="0" smtClean="0"/>
              <a:t>If you go into industry, you should be prepared.</a:t>
            </a:r>
          </a:p>
          <a:p>
            <a:endParaRPr lang="en-CA" dirty="0" smtClean="0"/>
          </a:p>
          <a:p>
            <a:r>
              <a:rPr lang="en-CA" dirty="0" smtClean="0"/>
              <a:t>The questions are challenging and fun!</a:t>
            </a:r>
            <a:endParaRPr lang="en-CA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Design Problem Examples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Design Bill Gates’ washroom</a:t>
            </a:r>
          </a:p>
          <a:p>
            <a:r>
              <a:rPr lang="en-CA" dirty="0" smtClean="0"/>
              <a:t>Design a 21</a:t>
            </a:r>
            <a:r>
              <a:rPr lang="en-CA" baseline="30000" dirty="0" smtClean="0"/>
              <a:t>st</a:t>
            </a:r>
            <a:r>
              <a:rPr lang="en-CA" dirty="0" smtClean="0"/>
              <a:t> century...</a:t>
            </a:r>
          </a:p>
          <a:p>
            <a:pPr lvl="1"/>
            <a:r>
              <a:rPr lang="en-CA" dirty="0" smtClean="0"/>
              <a:t>Fridge</a:t>
            </a:r>
          </a:p>
          <a:p>
            <a:pPr lvl="1"/>
            <a:r>
              <a:rPr lang="en-CA" dirty="0" smtClean="0"/>
              <a:t>Parking meter</a:t>
            </a:r>
          </a:p>
          <a:p>
            <a:pPr lvl="1"/>
            <a:r>
              <a:rPr lang="en-CA" dirty="0" smtClean="0"/>
              <a:t>Kitchen timer</a:t>
            </a:r>
          </a:p>
          <a:p>
            <a:pPr lvl="1"/>
            <a:r>
              <a:rPr lang="en-CA" dirty="0" smtClean="0"/>
              <a:t>&lt;Insert Consumer Electronic&gt;</a:t>
            </a:r>
          </a:p>
          <a:p>
            <a:r>
              <a:rPr lang="en-CA" dirty="0" smtClean="0"/>
              <a:t>Design a spice rack for a blind person</a:t>
            </a:r>
          </a:p>
          <a:p>
            <a:r>
              <a:rPr lang="en-CA" dirty="0" smtClean="0"/>
              <a:t>How would you explain Excel to your grandmother?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Design Problem Tips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CA" dirty="0" smtClean="0"/>
              <a:t>ASK QUESTIONS!</a:t>
            </a:r>
          </a:p>
          <a:p>
            <a:r>
              <a:rPr lang="en-CA" dirty="0" smtClean="0"/>
              <a:t>Always consider the user.</a:t>
            </a:r>
          </a:p>
          <a:p>
            <a:pPr lvl="1"/>
            <a:r>
              <a:rPr lang="en-CA" dirty="0" smtClean="0"/>
              <a:t>Who are they?</a:t>
            </a:r>
          </a:p>
          <a:p>
            <a:pPr lvl="1"/>
            <a:r>
              <a:rPr lang="en-CA" dirty="0" smtClean="0"/>
              <a:t>What do they do?</a:t>
            </a:r>
          </a:p>
          <a:p>
            <a:pPr lvl="1"/>
            <a:r>
              <a:rPr lang="en-CA" dirty="0" smtClean="0"/>
              <a:t>What do they like?</a:t>
            </a:r>
          </a:p>
          <a:p>
            <a:r>
              <a:rPr lang="en-CA" dirty="0" smtClean="0"/>
              <a:t>Think of the customer vs. the end user</a:t>
            </a:r>
          </a:p>
          <a:p>
            <a:pPr lvl="1"/>
            <a:r>
              <a:rPr lang="en-CA" dirty="0" smtClean="0"/>
              <a:t>How can you save the customer money?</a:t>
            </a:r>
          </a:p>
          <a:p>
            <a:r>
              <a:rPr lang="en-CA" dirty="0" smtClean="0"/>
              <a:t>Be good at drawing on a whiteboard.</a:t>
            </a:r>
          </a:p>
          <a:p>
            <a:r>
              <a:rPr lang="en-CA" dirty="0" smtClean="0"/>
              <a:t>Stick to your guns!</a:t>
            </a:r>
          </a:p>
          <a:p>
            <a:r>
              <a:rPr lang="en-CA" dirty="0" smtClean="0"/>
              <a:t>Stay simple and elegant.</a:t>
            </a:r>
            <a:endParaRPr lang="en-CA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Problems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strike="sngStrike" dirty="0" smtClean="0"/>
              <a:t>Behavioural</a:t>
            </a:r>
          </a:p>
          <a:p>
            <a:r>
              <a:rPr lang="en-CA" strike="sngStrike" dirty="0" smtClean="0"/>
              <a:t>Programming</a:t>
            </a:r>
          </a:p>
          <a:p>
            <a:r>
              <a:rPr lang="en-CA" strike="sngStrike" dirty="0" smtClean="0"/>
              <a:t>Design</a:t>
            </a:r>
          </a:p>
          <a:p>
            <a:r>
              <a:rPr lang="en-CA" dirty="0" smtClean="0"/>
              <a:t>Logic &amp; Geometry</a:t>
            </a:r>
          </a:p>
          <a:p>
            <a:r>
              <a:rPr lang="en-CA" dirty="0" smtClean="0"/>
              <a:t>‘Impossible’ Questions</a:t>
            </a:r>
          </a:p>
          <a:p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Logic &amp; Geometry Questions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Most controversial.</a:t>
            </a:r>
          </a:p>
          <a:p>
            <a:r>
              <a:rPr lang="en-CA" dirty="0" smtClean="0"/>
              <a:t>Makes you:</a:t>
            </a:r>
          </a:p>
          <a:p>
            <a:pPr lvl="1"/>
            <a:r>
              <a:rPr lang="en-CA" dirty="0" smtClean="0"/>
              <a:t>Question assumptions</a:t>
            </a:r>
          </a:p>
          <a:p>
            <a:pPr lvl="1"/>
            <a:r>
              <a:rPr lang="en-CA" dirty="0" smtClean="0"/>
              <a:t>Think creatively</a:t>
            </a:r>
          </a:p>
          <a:p>
            <a:pPr lvl="1"/>
            <a:r>
              <a:rPr lang="en-CA" dirty="0" smtClean="0"/>
              <a:t>Think logically to the point where it’s inhumane.</a:t>
            </a:r>
          </a:p>
          <a:p>
            <a:r>
              <a:rPr lang="en-CA" dirty="0" smtClean="0"/>
              <a:t>Tests intelligence?</a:t>
            </a:r>
          </a:p>
          <a:p>
            <a:pPr lvl="1"/>
            <a:r>
              <a:rPr lang="en-CA" dirty="0" smtClean="0"/>
              <a:t>Or just ability to solve logic puzzles...</a:t>
            </a:r>
          </a:p>
          <a:p>
            <a:pPr lvl="2"/>
            <a:r>
              <a:rPr lang="en-CA" dirty="0" smtClean="0"/>
              <a:t>Either way, you need to learn how to solve them, just in case.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Logic Puzzle Types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Spatial Reasoning</a:t>
            </a:r>
          </a:p>
          <a:p>
            <a:r>
              <a:rPr lang="en-CA" dirty="0" smtClean="0"/>
              <a:t>Probability</a:t>
            </a:r>
          </a:p>
          <a:p>
            <a:r>
              <a:rPr lang="en-CA" dirty="0" smtClean="0"/>
              <a:t>Measuring</a:t>
            </a:r>
          </a:p>
          <a:p>
            <a:r>
              <a:rPr lang="en-CA" dirty="0" smtClean="0"/>
              <a:t>Computer Science – Disguised!</a:t>
            </a:r>
          </a:p>
          <a:p>
            <a:r>
              <a:rPr lang="en-CA" dirty="0" smtClean="0"/>
              <a:t>Recursive Thinking</a:t>
            </a:r>
          </a:p>
          <a:p>
            <a:r>
              <a:rPr lang="en-CA" dirty="0" smtClean="0"/>
              <a:t>River/Bridge Crossing</a:t>
            </a:r>
          </a:p>
          <a:p>
            <a:r>
              <a:rPr lang="en-CA" dirty="0" smtClean="0"/>
              <a:t>Chase Questions</a:t>
            </a:r>
          </a:p>
          <a:p>
            <a:r>
              <a:rPr lang="en-CA" dirty="0" smtClean="0"/>
              <a:t>So many more...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Logic Puzzle Examples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CA" dirty="0" smtClean="0"/>
          </a:p>
          <a:p>
            <a:r>
              <a:rPr lang="en-CA" dirty="0" smtClean="0"/>
              <a:t>I could spend hours giving examples and solution techniques.</a:t>
            </a:r>
          </a:p>
          <a:p>
            <a:pPr lvl="1"/>
            <a:r>
              <a:rPr lang="en-CA" dirty="0" smtClean="0"/>
              <a:t>Ian’s UDLS </a:t>
            </a:r>
            <a:r>
              <a:rPr lang="en-CA" dirty="0" err="1" smtClean="0"/>
              <a:t>redux</a:t>
            </a:r>
            <a:r>
              <a:rPr lang="en-CA" dirty="0" smtClean="0"/>
              <a:t>?</a:t>
            </a:r>
          </a:p>
          <a:p>
            <a:pPr lvl="1"/>
            <a:r>
              <a:rPr lang="en-CA" dirty="0" smtClean="0"/>
              <a:t>Future UDLS?</a:t>
            </a:r>
          </a:p>
          <a:p>
            <a:endParaRPr lang="en-CA" dirty="0" smtClean="0"/>
          </a:p>
          <a:p>
            <a:r>
              <a:rPr lang="en-CA" dirty="0" smtClean="0"/>
              <a:t>Here are a few...</a:t>
            </a:r>
            <a:endParaRPr lang="en-CA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Logic Puzzle Examples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CA" i="1" dirty="0" smtClean="0"/>
              <a:t>Four people must cross a rickety footbridge at night. </a:t>
            </a:r>
            <a:r>
              <a:rPr lang="en-CA" i="1" dirty="0" smtClean="0"/>
              <a:t>Many planks </a:t>
            </a:r>
            <a:r>
              <a:rPr lang="en-CA" i="1" dirty="0" smtClean="0"/>
              <a:t>are missing, and the bridge can hold only </a:t>
            </a:r>
            <a:r>
              <a:rPr lang="en-CA" i="1" dirty="0" smtClean="0"/>
              <a:t>two people </a:t>
            </a:r>
            <a:r>
              <a:rPr lang="en-CA" i="1" dirty="0" smtClean="0"/>
              <a:t>at a time (any more than two, and the </a:t>
            </a:r>
            <a:r>
              <a:rPr lang="en-CA" i="1" dirty="0" smtClean="0"/>
              <a:t>bridge collapses</a:t>
            </a:r>
            <a:r>
              <a:rPr lang="en-CA" i="1" dirty="0" smtClean="0"/>
              <a:t>). The travelers must use a flashlight to guide </a:t>
            </a:r>
            <a:r>
              <a:rPr lang="en-CA" i="1" dirty="0" smtClean="0"/>
              <a:t>their steps</a:t>
            </a:r>
            <a:r>
              <a:rPr lang="en-CA" i="1" dirty="0" smtClean="0"/>
              <a:t>; otherwise they're sure to step through a </a:t>
            </a:r>
            <a:r>
              <a:rPr lang="en-CA" i="1" dirty="0" smtClean="0"/>
              <a:t>missing space </a:t>
            </a:r>
            <a:r>
              <a:rPr lang="en-CA" i="1" dirty="0" smtClean="0"/>
              <a:t>and fall to their death. There is only one </a:t>
            </a:r>
            <a:r>
              <a:rPr lang="en-CA" i="1" dirty="0" smtClean="0"/>
              <a:t>flashlight. The </a:t>
            </a:r>
            <a:r>
              <a:rPr lang="en-CA" i="1" dirty="0" smtClean="0"/>
              <a:t>four people each travel at different speeds. Adam </a:t>
            </a:r>
            <a:r>
              <a:rPr lang="en-CA" i="1" dirty="0" smtClean="0"/>
              <a:t>can cross </a:t>
            </a:r>
            <a:r>
              <a:rPr lang="en-CA" i="1" dirty="0" smtClean="0"/>
              <a:t>the bridge in one minute; Larry in two </a:t>
            </a:r>
            <a:r>
              <a:rPr lang="en-CA" i="1" dirty="0" smtClean="0"/>
              <a:t>minutes; Edge </a:t>
            </a:r>
            <a:r>
              <a:rPr lang="en-CA" i="1" dirty="0" smtClean="0"/>
              <a:t>takes five minutes; and the slowest person, </a:t>
            </a:r>
            <a:r>
              <a:rPr lang="en-CA" i="1" dirty="0" smtClean="0"/>
              <a:t>Bono, needs </a:t>
            </a:r>
            <a:r>
              <a:rPr lang="en-CA" i="1" dirty="0" smtClean="0"/>
              <a:t>ten minutes. The bridge is going to collapse in </a:t>
            </a:r>
            <a:r>
              <a:rPr lang="en-CA" i="1" dirty="0" smtClean="0"/>
              <a:t>exactly seventeen minutes</a:t>
            </a:r>
            <a:r>
              <a:rPr lang="en-CA" i="1" dirty="0" smtClean="0"/>
              <a:t>. How can all four people cross the bridge?</a:t>
            </a:r>
            <a:endParaRPr lang="en-CA" i="1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Logic Puzzle Examples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CA" i="1" dirty="0" smtClean="0"/>
              <a:t>You have b boxes and n dollar bills. Seal the money in </a:t>
            </a:r>
            <a:r>
              <a:rPr lang="en-CA" i="1" dirty="0" smtClean="0"/>
              <a:t>the boxes </a:t>
            </a:r>
            <a:r>
              <a:rPr lang="en-CA" i="1" dirty="0" smtClean="0"/>
              <a:t>so that, without thereafter opening any box, you </a:t>
            </a:r>
            <a:r>
              <a:rPr lang="en-CA" i="1" dirty="0" smtClean="0"/>
              <a:t>can give </a:t>
            </a:r>
            <a:r>
              <a:rPr lang="en-CA" i="1" dirty="0" smtClean="0"/>
              <a:t>someone any requested whole amount of </a:t>
            </a:r>
            <a:r>
              <a:rPr lang="en-CA" i="1" dirty="0" smtClean="0"/>
              <a:t>dollars, from </a:t>
            </a:r>
            <a:r>
              <a:rPr lang="en-CA" i="1" dirty="0" smtClean="0"/>
              <a:t>0 to n. What are the restrictions on b and n</a:t>
            </a:r>
            <a:r>
              <a:rPr lang="en-CA" i="1" dirty="0" smtClean="0"/>
              <a:t>?</a:t>
            </a:r>
          </a:p>
          <a:p>
            <a:r>
              <a:rPr lang="en-CA" i="1" dirty="0" smtClean="0"/>
              <a:t>You have 26 constants, </a:t>
            </a:r>
            <a:r>
              <a:rPr lang="en-CA" i="1" dirty="0" smtClean="0"/>
              <a:t>labelled </a:t>
            </a:r>
            <a:r>
              <a:rPr lang="en-CA" i="1" dirty="0" smtClean="0"/>
              <a:t>A through Z. Let A equal </a:t>
            </a:r>
            <a:r>
              <a:rPr lang="en-CA" i="1" dirty="0" smtClean="0"/>
              <a:t>1. The </a:t>
            </a:r>
            <a:r>
              <a:rPr lang="en-CA" i="1" dirty="0" smtClean="0"/>
              <a:t>other constants have values equal to the </a:t>
            </a:r>
            <a:r>
              <a:rPr lang="en-CA" i="1" dirty="0" smtClean="0"/>
              <a:t>letter's position </a:t>
            </a:r>
            <a:r>
              <a:rPr lang="en-CA" i="1" dirty="0" smtClean="0"/>
              <a:t>in the alphabet, raised to the power of </a:t>
            </a:r>
            <a:r>
              <a:rPr lang="en-CA" i="1" dirty="0" smtClean="0"/>
              <a:t>the previous </a:t>
            </a:r>
            <a:r>
              <a:rPr lang="en-CA" i="1" dirty="0" smtClean="0"/>
              <a:t>constant. </a:t>
            </a:r>
            <a:r>
              <a:rPr lang="en-CA" i="1" dirty="0" smtClean="0"/>
              <a:t>That means </a:t>
            </a:r>
            <a:r>
              <a:rPr lang="en-CA" i="1" dirty="0" smtClean="0"/>
              <a:t>that B (the second letter) = </a:t>
            </a:r>
            <a:r>
              <a:rPr lang="en-CA" i="1" dirty="0" smtClean="0"/>
              <a:t>2</a:t>
            </a:r>
            <a:r>
              <a:rPr lang="en-CA" i="1" baseline="30000" dirty="0" smtClean="0"/>
              <a:t>A</a:t>
            </a:r>
            <a:r>
              <a:rPr lang="en-CA" i="1" dirty="0" smtClean="0"/>
              <a:t> = </a:t>
            </a:r>
            <a:r>
              <a:rPr lang="en-CA" i="1" dirty="0" smtClean="0"/>
              <a:t>2</a:t>
            </a:r>
            <a:r>
              <a:rPr lang="en-CA" i="1" baseline="30000" dirty="0" smtClean="0"/>
              <a:t>1</a:t>
            </a:r>
            <a:r>
              <a:rPr lang="en-CA" i="1" dirty="0" smtClean="0"/>
              <a:t> = 2. C = 3</a:t>
            </a:r>
            <a:r>
              <a:rPr lang="en-CA" i="1" baseline="30000" dirty="0" smtClean="0"/>
              <a:t>B</a:t>
            </a:r>
            <a:r>
              <a:rPr lang="en-CA" i="1" dirty="0" smtClean="0"/>
              <a:t> = 3</a:t>
            </a:r>
            <a:r>
              <a:rPr lang="en-CA" i="1" baseline="30000" dirty="0" smtClean="0"/>
              <a:t>2</a:t>
            </a:r>
            <a:r>
              <a:rPr lang="en-CA" i="1" dirty="0" smtClean="0"/>
              <a:t> = 9, and so on. Find the </a:t>
            </a:r>
            <a:r>
              <a:rPr lang="en-CA" i="1" dirty="0" smtClean="0"/>
              <a:t>exact numerical </a:t>
            </a:r>
            <a:r>
              <a:rPr lang="en-CA" i="1" dirty="0" smtClean="0"/>
              <a:t>value for this expression:</a:t>
            </a:r>
          </a:p>
          <a:p>
            <a:pPr algn="ctr">
              <a:buNone/>
            </a:pPr>
            <a:r>
              <a:rPr lang="en-CA" dirty="0" smtClean="0"/>
              <a:t>(</a:t>
            </a:r>
            <a:r>
              <a:rPr lang="en-CA" dirty="0" smtClean="0"/>
              <a:t>X-A) * (X-B) * (X-C) * ... (X-Y)*(X-Z)</a:t>
            </a:r>
            <a:endParaRPr lang="en-CA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Logic Puzzle Examples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CA" i="1" dirty="0" smtClean="0"/>
              <a:t>There </a:t>
            </a:r>
            <a:r>
              <a:rPr lang="en-CA" i="1" dirty="0" smtClean="0"/>
              <a:t>are four dogs, each at a corner of a large </a:t>
            </a:r>
            <a:r>
              <a:rPr lang="en-CA" i="1" dirty="0" smtClean="0"/>
              <a:t>square. Each </a:t>
            </a:r>
            <a:r>
              <a:rPr lang="en-CA" i="1" dirty="0" smtClean="0"/>
              <a:t>of the dogs begins chasing the dog clockwise from </a:t>
            </a:r>
            <a:r>
              <a:rPr lang="en-CA" i="1" dirty="0" smtClean="0"/>
              <a:t>it. All </a:t>
            </a:r>
            <a:r>
              <a:rPr lang="en-CA" i="1" dirty="0" smtClean="0"/>
              <a:t>of the dogs run at the same speed. All </a:t>
            </a:r>
            <a:r>
              <a:rPr lang="en-CA" i="1" dirty="0" smtClean="0"/>
              <a:t>continuously adjust </a:t>
            </a:r>
            <a:r>
              <a:rPr lang="en-CA" i="1" dirty="0" smtClean="0"/>
              <a:t>their direction so that they are always </a:t>
            </a:r>
            <a:r>
              <a:rPr lang="en-CA" i="1" dirty="0" smtClean="0"/>
              <a:t>heading straight </a:t>
            </a:r>
            <a:r>
              <a:rPr lang="en-CA" i="1" dirty="0" smtClean="0"/>
              <a:t>toward their clockwise </a:t>
            </a:r>
            <a:r>
              <a:rPr lang="en-CA" i="1" dirty="0" smtClean="0"/>
              <a:t>neighbour. </a:t>
            </a:r>
            <a:r>
              <a:rPr lang="en-CA" i="1" dirty="0" smtClean="0"/>
              <a:t>How long does </a:t>
            </a:r>
            <a:r>
              <a:rPr lang="en-CA" i="1" dirty="0" smtClean="0"/>
              <a:t>it take </a:t>
            </a:r>
            <a:r>
              <a:rPr lang="en-CA" i="1" dirty="0" smtClean="0"/>
              <a:t>for the dogs to catch each other? Where does </a:t>
            </a:r>
            <a:r>
              <a:rPr lang="en-CA" i="1" dirty="0" smtClean="0"/>
              <a:t>this happen</a:t>
            </a:r>
            <a:r>
              <a:rPr lang="en-CA" i="1" dirty="0" smtClean="0"/>
              <a:t>?</a:t>
            </a:r>
            <a:endParaRPr lang="en-CA" i="1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Logic Puzzle Examples (my </a:t>
            </a:r>
            <a:r>
              <a:rPr lang="en-CA" dirty="0" err="1" smtClean="0"/>
              <a:t>fav</a:t>
            </a:r>
            <a:r>
              <a:rPr lang="en-CA" dirty="0" smtClean="0"/>
              <a:t>)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en-CA" i="1" dirty="0" smtClean="0"/>
              <a:t>Every man in a village of fifty couples has been </a:t>
            </a:r>
            <a:r>
              <a:rPr lang="en-CA" i="1" dirty="0" smtClean="0"/>
              <a:t>unfaithful to </a:t>
            </a:r>
            <a:r>
              <a:rPr lang="en-CA" i="1" dirty="0" smtClean="0"/>
              <a:t>his wife. Every woman in the village instantly </a:t>
            </a:r>
            <a:r>
              <a:rPr lang="en-CA" i="1" dirty="0" smtClean="0"/>
              <a:t>knows when </a:t>
            </a:r>
            <a:r>
              <a:rPr lang="en-CA" i="1" dirty="0" smtClean="0"/>
              <a:t>a man other than her husband has philandered (</a:t>
            </a:r>
            <a:r>
              <a:rPr lang="en-CA" i="1" dirty="0" smtClean="0"/>
              <a:t>you know </a:t>
            </a:r>
            <a:r>
              <a:rPr lang="en-CA" i="1" dirty="0" smtClean="0"/>
              <a:t>how small towns are) but not when her </a:t>
            </a:r>
            <a:r>
              <a:rPr lang="en-CA" i="1" dirty="0" smtClean="0"/>
              <a:t>own husband </a:t>
            </a:r>
            <a:r>
              <a:rPr lang="en-CA" i="1" dirty="0" smtClean="0"/>
              <a:t>has ("always the last to know"). The </a:t>
            </a:r>
            <a:r>
              <a:rPr lang="en-CA" i="1" dirty="0" smtClean="0"/>
              <a:t>village's no tolerance </a:t>
            </a:r>
            <a:r>
              <a:rPr lang="en-CA" i="1" dirty="0" smtClean="0"/>
              <a:t>adultery statute requires that a woman </a:t>
            </a:r>
            <a:r>
              <a:rPr lang="en-CA" i="1" dirty="0" smtClean="0"/>
              <a:t>who can </a:t>
            </a:r>
            <a:r>
              <a:rPr lang="en-CA" i="1" dirty="0" smtClean="0"/>
              <a:t>prove her husband is unfaithful must kill him </a:t>
            </a:r>
            <a:r>
              <a:rPr lang="en-CA" i="1" dirty="0" smtClean="0"/>
              <a:t>that very </a:t>
            </a:r>
            <a:r>
              <a:rPr lang="en-CA" i="1" dirty="0" smtClean="0"/>
              <a:t>day. No woman would dream of disobeying this </a:t>
            </a:r>
            <a:r>
              <a:rPr lang="en-CA" i="1" dirty="0" smtClean="0"/>
              <a:t>law. One </a:t>
            </a:r>
            <a:r>
              <a:rPr lang="en-CA" i="1" dirty="0" smtClean="0"/>
              <a:t>day, the queen, who is known to be infallible, visits </a:t>
            </a:r>
            <a:r>
              <a:rPr lang="en-CA" i="1" dirty="0" smtClean="0"/>
              <a:t>the village</a:t>
            </a:r>
            <a:r>
              <a:rPr lang="en-CA" i="1" dirty="0" smtClean="0"/>
              <a:t>. She announces that at least one husband has </a:t>
            </a:r>
            <a:r>
              <a:rPr lang="en-CA" i="1" dirty="0" smtClean="0"/>
              <a:t>been unfaithful</a:t>
            </a:r>
            <a:r>
              <a:rPr lang="en-CA" i="1" dirty="0" smtClean="0"/>
              <a:t>. What happens?</a:t>
            </a:r>
            <a:endParaRPr lang="en-CA" i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Disclaimer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en-CA" dirty="0" smtClean="0"/>
          </a:p>
          <a:p>
            <a:pPr>
              <a:buNone/>
            </a:pPr>
            <a:r>
              <a:rPr lang="en-CA" dirty="0" smtClean="0"/>
              <a:t>I’m not saying that this is how companies </a:t>
            </a:r>
            <a:r>
              <a:rPr lang="en-CA" i="1" dirty="0" smtClean="0"/>
              <a:t>should</a:t>
            </a:r>
            <a:r>
              <a:rPr lang="en-CA" dirty="0" smtClean="0"/>
              <a:t> interview people, but rather how they </a:t>
            </a:r>
            <a:r>
              <a:rPr lang="en-CA" i="1" dirty="0" smtClean="0"/>
              <a:t>do</a:t>
            </a:r>
            <a:r>
              <a:rPr lang="en-CA" dirty="0" smtClean="0"/>
              <a:t> interview people.</a:t>
            </a:r>
          </a:p>
          <a:p>
            <a:pPr>
              <a:buNone/>
            </a:pPr>
            <a:endParaRPr lang="en-CA" dirty="0" smtClean="0"/>
          </a:p>
          <a:p>
            <a:pPr>
              <a:buNone/>
            </a:pPr>
            <a:r>
              <a:rPr lang="en-CA" dirty="0" smtClean="0"/>
              <a:t>Hopefully this is helpful if you do get an interview.</a:t>
            </a:r>
            <a:endParaRPr lang="en-CA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Logic Puzzle Examples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CA" i="1" dirty="0" smtClean="0"/>
              <a:t>You have five jars of pills. All the pills in one jar only </a:t>
            </a:r>
            <a:r>
              <a:rPr lang="en-CA" i="1" dirty="0" smtClean="0"/>
              <a:t>are "contaminated</a:t>
            </a:r>
            <a:r>
              <a:rPr lang="en-CA" i="1" dirty="0" smtClean="0"/>
              <a:t>." The only way to tell which pills </a:t>
            </a:r>
            <a:r>
              <a:rPr lang="en-CA" i="1" dirty="0" smtClean="0"/>
              <a:t>are contaminated </a:t>
            </a:r>
            <a:r>
              <a:rPr lang="en-CA" i="1" dirty="0" smtClean="0"/>
              <a:t>is by weight. A regular pill weighs 10 grams; </a:t>
            </a:r>
            <a:r>
              <a:rPr lang="en-CA" i="1" dirty="0" smtClean="0"/>
              <a:t>a contaminated </a:t>
            </a:r>
            <a:r>
              <a:rPr lang="en-CA" i="1" dirty="0" smtClean="0"/>
              <a:t>pill is 9 grams. You are given a scale </a:t>
            </a:r>
            <a:r>
              <a:rPr lang="en-CA" i="1" dirty="0" smtClean="0"/>
              <a:t>and allowed </a:t>
            </a:r>
            <a:r>
              <a:rPr lang="en-CA" i="1" dirty="0" smtClean="0"/>
              <a:t>to make just one measurement with it How do </a:t>
            </a:r>
            <a:r>
              <a:rPr lang="en-CA" i="1" dirty="0" smtClean="0"/>
              <a:t>you tell </a:t>
            </a:r>
            <a:r>
              <a:rPr lang="en-CA" i="1" dirty="0" smtClean="0"/>
              <a:t>which jar is contaminated?</a:t>
            </a:r>
            <a:endParaRPr lang="en-CA" i="1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Tips for Logic Puzzles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CA" dirty="0" smtClean="0"/>
              <a:t>Read lots of examples and lots of solutions.</a:t>
            </a:r>
          </a:p>
          <a:p>
            <a:pPr lvl="1"/>
            <a:r>
              <a:rPr lang="en-CA" dirty="0" smtClean="0"/>
              <a:t>Try to figure them out first</a:t>
            </a:r>
          </a:p>
          <a:p>
            <a:r>
              <a:rPr lang="en-CA" dirty="0" smtClean="0"/>
              <a:t>Classify types of questions.</a:t>
            </a:r>
          </a:p>
          <a:p>
            <a:r>
              <a:rPr lang="en-CA" dirty="0" smtClean="0"/>
              <a:t>Question assumptions.</a:t>
            </a:r>
          </a:p>
          <a:p>
            <a:r>
              <a:rPr lang="en-CA" dirty="0" smtClean="0"/>
              <a:t>Other tips:</a:t>
            </a:r>
          </a:p>
          <a:p>
            <a:pPr marL="822960" lvl="1" indent="-457200">
              <a:buFont typeface="+mj-lt"/>
              <a:buAutoNum type="arabicPeriod"/>
            </a:pPr>
            <a:r>
              <a:rPr lang="en-CA" dirty="0" smtClean="0"/>
              <a:t>Decide what kind of answer is expected. (Monologue vs. Dialogue).</a:t>
            </a:r>
          </a:p>
          <a:p>
            <a:pPr marL="822960" lvl="1" indent="-457200">
              <a:buFont typeface="+mj-lt"/>
              <a:buAutoNum type="arabicPeriod"/>
            </a:pPr>
            <a:r>
              <a:rPr lang="en-CA" dirty="0" smtClean="0"/>
              <a:t>Whatever  you think of first is wrong.</a:t>
            </a:r>
          </a:p>
          <a:p>
            <a:pPr marL="822960" lvl="1" indent="-457200">
              <a:buFont typeface="+mj-lt"/>
              <a:buAutoNum type="arabicPeriod"/>
            </a:pPr>
            <a:r>
              <a:rPr lang="en-CA" dirty="0" smtClean="0"/>
              <a:t>Forget you ever learned calculus.</a:t>
            </a:r>
          </a:p>
          <a:p>
            <a:pPr marL="822960" lvl="1" indent="-457200">
              <a:buFont typeface="+mj-lt"/>
              <a:buAutoNum type="arabicPeriod"/>
            </a:pPr>
            <a:r>
              <a:rPr lang="en-CA" dirty="0" smtClean="0"/>
              <a:t>Big questions usually have simple answers.</a:t>
            </a:r>
          </a:p>
          <a:p>
            <a:pPr marL="822960" lvl="1" indent="-457200">
              <a:buFont typeface="+mj-lt"/>
              <a:buAutoNum type="arabicPeriod"/>
            </a:pPr>
            <a:r>
              <a:rPr lang="en-CA" dirty="0" smtClean="0"/>
              <a:t>Simple questions demand complicated answers.</a:t>
            </a:r>
          </a:p>
          <a:p>
            <a:pPr marL="822960" lvl="1" indent="-457200">
              <a:buFont typeface="+mj-lt"/>
              <a:buAutoNum type="arabicPeriod"/>
            </a:pPr>
            <a:r>
              <a:rPr lang="en-CA" dirty="0" smtClean="0"/>
              <a:t>Perfectly logical beings are not like you and me.</a:t>
            </a:r>
          </a:p>
          <a:p>
            <a:pPr marL="822960" lvl="1" indent="-457200">
              <a:buFont typeface="+mj-lt"/>
              <a:buAutoNum type="arabicPeriod"/>
            </a:pPr>
            <a:r>
              <a:rPr lang="en-CA" dirty="0" smtClean="0"/>
              <a:t>Reason about disjunctions.</a:t>
            </a:r>
          </a:p>
          <a:p>
            <a:pPr lvl="1"/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Problems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strike="sngStrike" dirty="0" smtClean="0"/>
              <a:t>Behavioural</a:t>
            </a:r>
          </a:p>
          <a:p>
            <a:r>
              <a:rPr lang="en-CA" strike="sngStrike" dirty="0" smtClean="0"/>
              <a:t>Programming</a:t>
            </a:r>
          </a:p>
          <a:p>
            <a:r>
              <a:rPr lang="en-CA" strike="sngStrike" dirty="0" smtClean="0"/>
              <a:t>Design</a:t>
            </a:r>
          </a:p>
          <a:p>
            <a:r>
              <a:rPr lang="en-CA" strike="sngStrike" dirty="0" smtClean="0"/>
              <a:t>Logic &amp; Geometry</a:t>
            </a:r>
          </a:p>
          <a:p>
            <a:r>
              <a:rPr lang="en-CA" dirty="0" smtClean="0"/>
              <a:t>‘Impossible’ Questions</a:t>
            </a:r>
          </a:p>
          <a:p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‘Impossible Questions’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Designed to overwhelm you.</a:t>
            </a:r>
          </a:p>
          <a:p>
            <a:r>
              <a:rPr lang="en-CA" dirty="0" smtClean="0"/>
              <a:t>Tests for:</a:t>
            </a:r>
          </a:p>
          <a:p>
            <a:pPr lvl="1"/>
            <a:r>
              <a:rPr lang="en-CA" dirty="0" smtClean="0"/>
              <a:t>Perseverance</a:t>
            </a:r>
          </a:p>
          <a:p>
            <a:pPr lvl="1"/>
            <a:r>
              <a:rPr lang="en-CA" dirty="0" smtClean="0"/>
              <a:t>Composure</a:t>
            </a:r>
          </a:p>
          <a:p>
            <a:pPr lvl="1"/>
            <a:r>
              <a:rPr lang="en-CA" dirty="0" smtClean="0"/>
              <a:t>Problem solving skills</a:t>
            </a:r>
          </a:p>
          <a:p>
            <a:pPr lvl="2"/>
            <a:r>
              <a:rPr lang="en-CA" dirty="0" smtClean="0"/>
              <a:t>Small, manageable steps</a:t>
            </a:r>
          </a:p>
          <a:p>
            <a:r>
              <a:rPr lang="en-CA" dirty="0" smtClean="0"/>
              <a:t>You don’t have to get the right answer!</a:t>
            </a:r>
          </a:p>
          <a:p>
            <a:pPr lvl="1"/>
            <a:r>
              <a:rPr lang="en-CA" dirty="0" smtClean="0"/>
              <a:t>Just be intelligent during your reasoning process.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‘Impossible Question’ Examples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CA" dirty="0" smtClean="0"/>
              <a:t>How long would it take to move Mount Fuji?</a:t>
            </a:r>
          </a:p>
          <a:p>
            <a:r>
              <a:rPr lang="en-CA" dirty="0" smtClean="0"/>
              <a:t>How much water flows through the Mississippi River annually?</a:t>
            </a:r>
          </a:p>
          <a:p>
            <a:r>
              <a:rPr lang="en-CA" dirty="0" smtClean="0"/>
              <a:t>How many gas stations are there in the United States?</a:t>
            </a:r>
          </a:p>
          <a:p>
            <a:r>
              <a:rPr lang="en-CA" dirty="0" smtClean="0"/>
              <a:t>If you could remove any state, which one would you remove?</a:t>
            </a:r>
          </a:p>
          <a:p>
            <a:r>
              <a:rPr lang="en-CA" dirty="0" smtClean="0"/>
              <a:t>How would you locate a specific book in a big </a:t>
            </a:r>
            <a:r>
              <a:rPr lang="en-CA" dirty="0" smtClean="0"/>
              <a:t>library? There's </a:t>
            </a:r>
            <a:r>
              <a:rPr lang="en-CA" dirty="0" smtClean="0"/>
              <a:t>no </a:t>
            </a:r>
            <a:r>
              <a:rPr lang="en-CA" dirty="0" smtClean="0"/>
              <a:t>cataloguing system and </a:t>
            </a:r>
            <a:r>
              <a:rPr lang="en-CA" dirty="0" smtClean="0"/>
              <a:t>no librarian to help you</a:t>
            </a:r>
            <a:r>
              <a:rPr lang="en-CA" dirty="0" smtClean="0"/>
              <a:t>.</a:t>
            </a:r>
          </a:p>
          <a:p>
            <a:r>
              <a:rPr lang="en-CA" dirty="0" smtClean="0"/>
              <a:t>How do they make M&amp;Ms?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‘Impossible Question’ Tips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CA" dirty="0" smtClean="0"/>
          </a:p>
          <a:p>
            <a:r>
              <a:rPr lang="en-CA" dirty="0" smtClean="0"/>
              <a:t>Don’t panic!</a:t>
            </a:r>
          </a:p>
          <a:p>
            <a:r>
              <a:rPr lang="en-CA" dirty="0" smtClean="0"/>
              <a:t>Attack the problem methodically.</a:t>
            </a:r>
          </a:p>
          <a:p>
            <a:r>
              <a:rPr lang="en-CA" dirty="0" smtClean="0"/>
              <a:t>Strike up a dialogue with the interviewer.</a:t>
            </a:r>
          </a:p>
          <a:p>
            <a:r>
              <a:rPr lang="en-CA" dirty="0" smtClean="0"/>
              <a:t>Practice making ‘back of the envelope’ estimates.</a:t>
            </a:r>
          </a:p>
          <a:p>
            <a:pPr lvl="1"/>
            <a:r>
              <a:rPr lang="en-CA" dirty="0" smtClean="0"/>
              <a:t>E.g. How many hours does a grad student spend working on their thesis in two year?</a:t>
            </a:r>
          </a:p>
          <a:p>
            <a:r>
              <a:rPr lang="en-CA" dirty="0" smtClean="0"/>
              <a:t>Be strictly rational.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General Interview Tips	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CA" dirty="0" smtClean="0"/>
              <a:t>Be yourself.</a:t>
            </a:r>
          </a:p>
          <a:p>
            <a:r>
              <a:rPr lang="en-CA" dirty="0" smtClean="0"/>
              <a:t>*Take suggestions from interviewers*</a:t>
            </a:r>
          </a:p>
          <a:p>
            <a:r>
              <a:rPr lang="en-CA" dirty="0" smtClean="0"/>
              <a:t>Ask questions</a:t>
            </a:r>
            <a:r>
              <a:rPr lang="en-CA" dirty="0" smtClean="0"/>
              <a:t>!</a:t>
            </a:r>
          </a:p>
          <a:p>
            <a:r>
              <a:rPr lang="en-CA" dirty="0" smtClean="0"/>
              <a:t>Realize that your interviewers were in your shoes before.</a:t>
            </a:r>
          </a:p>
          <a:p>
            <a:r>
              <a:rPr lang="en-CA" dirty="0" smtClean="0"/>
              <a:t>They’re just people.  Smart people who want to hire you.</a:t>
            </a:r>
          </a:p>
          <a:p>
            <a:r>
              <a:rPr lang="en-CA" dirty="0" smtClean="0"/>
              <a:t>Speak assertively and confidently.</a:t>
            </a:r>
          </a:p>
          <a:p>
            <a:r>
              <a:rPr lang="en-CA" dirty="0" smtClean="0"/>
              <a:t>Be self-critical, but not too much.</a:t>
            </a:r>
          </a:p>
          <a:p>
            <a:r>
              <a:rPr lang="en-CA" dirty="0" smtClean="0"/>
              <a:t>Don’t be arrogant!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My Experience at Microsoft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Sent resume to campus recruiter.</a:t>
            </a:r>
          </a:p>
          <a:p>
            <a:r>
              <a:rPr lang="en-CA" dirty="0" smtClean="0"/>
              <a:t>Got invited for phone interview.</a:t>
            </a:r>
          </a:p>
          <a:p>
            <a:r>
              <a:rPr lang="en-CA" dirty="0" smtClean="0"/>
              <a:t>30 minute interview with design/programming questions.</a:t>
            </a:r>
          </a:p>
          <a:p>
            <a:r>
              <a:rPr lang="en-CA" dirty="0" smtClean="0"/>
              <a:t>~3 weeks later, invitation to fly to Redmond.</a:t>
            </a:r>
          </a:p>
          <a:p>
            <a:r>
              <a:rPr lang="en-CA" dirty="0" smtClean="0"/>
              <a:t>Asked about career objectives</a:t>
            </a:r>
          </a:p>
          <a:p>
            <a:r>
              <a:rPr lang="en-CA" dirty="0" smtClean="0"/>
              <a:t>~3 weeks after that, was in Redmond.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Trip to Microsoft Campus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All expenses paid!</a:t>
            </a:r>
          </a:p>
          <a:p>
            <a:r>
              <a:rPr lang="en-CA" dirty="0" smtClean="0"/>
              <a:t>35 minute flight to Seattle.</a:t>
            </a:r>
          </a:p>
          <a:p>
            <a:r>
              <a:rPr lang="en-CA" dirty="0" smtClean="0"/>
              <a:t>Rented a car for me.</a:t>
            </a:r>
          </a:p>
          <a:p>
            <a:r>
              <a:rPr lang="en-CA" dirty="0" smtClean="0"/>
              <a:t>Swanky hotel room.</a:t>
            </a:r>
          </a:p>
          <a:p>
            <a:pPr lvl="1"/>
            <a:r>
              <a:rPr lang="en-CA" dirty="0" smtClean="0"/>
              <a:t>King sized bed</a:t>
            </a:r>
          </a:p>
          <a:p>
            <a:pPr lvl="1"/>
            <a:r>
              <a:rPr lang="en-CA" dirty="0" smtClean="0"/>
              <a:t>HD TV</a:t>
            </a:r>
          </a:p>
          <a:p>
            <a:pPr lvl="1"/>
            <a:r>
              <a:rPr lang="en-CA" dirty="0" smtClean="0"/>
              <a:t>$75 a day for meals (room service!)</a:t>
            </a:r>
          </a:p>
          <a:p>
            <a:pPr lvl="1"/>
            <a:r>
              <a:rPr lang="en-CA" dirty="0" smtClean="0"/>
              <a:t>Paid long distance calls</a:t>
            </a:r>
          </a:p>
          <a:p>
            <a:pPr lvl="1"/>
            <a:endParaRPr lang="en-CA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Interview Day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CA" dirty="0" smtClean="0"/>
              <a:t>Night before – impossible to sleep.</a:t>
            </a:r>
          </a:p>
          <a:p>
            <a:r>
              <a:rPr lang="en-CA" dirty="0" smtClean="0"/>
              <a:t>Day off – drank a shitload of coffee, had a big breakfast and drove to campus.</a:t>
            </a:r>
          </a:p>
          <a:p>
            <a:pPr lvl="1"/>
            <a:r>
              <a:rPr lang="en-CA" dirty="0" smtClean="0"/>
              <a:t>Did a practice run driving there the night before.</a:t>
            </a:r>
          </a:p>
          <a:p>
            <a:r>
              <a:rPr lang="en-CA" dirty="0" smtClean="0"/>
              <a:t>Building 19 is SWEET.</a:t>
            </a:r>
          </a:p>
          <a:p>
            <a:pPr lvl="1"/>
            <a:r>
              <a:rPr lang="en-CA" dirty="0" smtClean="0"/>
              <a:t>Played with the MS Surface with other interview candidates to break some tension and kill some nerves.</a:t>
            </a:r>
          </a:p>
          <a:p>
            <a:r>
              <a:rPr lang="en-CA" dirty="0" smtClean="0"/>
              <a:t>Met with a recruiter.</a:t>
            </a:r>
          </a:p>
          <a:p>
            <a:pPr lvl="1"/>
            <a:r>
              <a:rPr lang="en-CA" dirty="0" smtClean="0"/>
              <a:t>Briefed me about the day.</a:t>
            </a:r>
            <a:endParaRPr lang="en-CA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Outline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CA" dirty="0" smtClean="0"/>
              <a:t>History</a:t>
            </a:r>
          </a:p>
          <a:p>
            <a:r>
              <a:rPr lang="en-CA" dirty="0" smtClean="0"/>
              <a:t>Types of Interviews</a:t>
            </a:r>
          </a:p>
          <a:p>
            <a:r>
              <a:rPr lang="en-CA" dirty="0" smtClean="0"/>
              <a:t>Problems &amp; Techniques/Tips</a:t>
            </a:r>
          </a:p>
          <a:p>
            <a:pPr lvl="1"/>
            <a:r>
              <a:rPr lang="en-CA" dirty="0" smtClean="0"/>
              <a:t>Behavioural</a:t>
            </a:r>
          </a:p>
          <a:p>
            <a:pPr lvl="1"/>
            <a:r>
              <a:rPr lang="en-CA" dirty="0" smtClean="0"/>
              <a:t>Programming</a:t>
            </a:r>
          </a:p>
          <a:p>
            <a:pPr lvl="1"/>
            <a:r>
              <a:rPr lang="en-CA" dirty="0" smtClean="0"/>
              <a:t>Design</a:t>
            </a:r>
          </a:p>
          <a:p>
            <a:pPr lvl="1"/>
            <a:r>
              <a:rPr lang="en-CA" dirty="0" smtClean="0"/>
              <a:t>Logic &amp; Geometry</a:t>
            </a:r>
          </a:p>
          <a:p>
            <a:pPr lvl="1"/>
            <a:r>
              <a:rPr lang="en-CA" dirty="0" smtClean="0"/>
              <a:t>‘Impossible’ Questions</a:t>
            </a:r>
          </a:p>
          <a:p>
            <a:r>
              <a:rPr lang="en-CA" dirty="0" smtClean="0"/>
              <a:t>My experience @ Microsoft</a:t>
            </a:r>
          </a:p>
          <a:p>
            <a:r>
              <a:rPr lang="en-CA" dirty="0" smtClean="0"/>
              <a:t>Suggested Reading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Interviews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Interviewed for a PM position with Office.</a:t>
            </a:r>
          </a:p>
          <a:p>
            <a:r>
              <a:rPr lang="en-CA" dirty="0" smtClean="0"/>
              <a:t>Do between 3 and 5</a:t>
            </a:r>
          </a:p>
          <a:p>
            <a:pPr lvl="1"/>
            <a:r>
              <a:rPr lang="en-CA" dirty="0" smtClean="0"/>
              <a:t>If you do 3, you didn’t get the job.</a:t>
            </a:r>
          </a:p>
          <a:p>
            <a:r>
              <a:rPr lang="en-CA" dirty="0" smtClean="0"/>
              <a:t>I did 5:</a:t>
            </a:r>
          </a:p>
          <a:p>
            <a:pPr marL="822960" lvl="1" indent="-457200">
              <a:buFont typeface="+mj-lt"/>
              <a:buAutoNum type="arabicPeriod"/>
            </a:pPr>
            <a:r>
              <a:rPr lang="en-CA" dirty="0" smtClean="0"/>
              <a:t>Outlook PM 1</a:t>
            </a:r>
          </a:p>
          <a:p>
            <a:pPr marL="822960" lvl="1" indent="-457200">
              <a:buFont typeface="+mj-lt"/>
              <a:buAutoNum type="arabicPeriod"/>
            </a:pPr>
            <a:r>
              <a:rPr lang="en-CA" dirty="0" smtClean="0"/>
              <a:t>Outlook PM 2</a:t>
            </a:r>
          </a:p>
          <a:p>
            <a:pPr marL="822960" lvl="1" indent="-457200">
              <a:buFont typeface="+mj-lt"/>
              <a:buAutoNum type="arabicPeriod"/>
            </a:pPr>
            <a:r>
              <a:rPr lang="en-CA" dirty="0" err="1" smtClean="0"/>
              <a:t>Sharepoint</a:t>
            </a:r>
            <a:r>
              <a:rPr lang="en-CA" dirty="0" smtClean="0"/>
              <a:t> PM 2</a:t>
            </a:r>
          </a:p>
          <a:p>
            <a:pPr marL="822960" lvl="1" indent="-457200">
              <a:buFont typeface="+mj-lt"/>
              <a:buAutoNum type="arabicPeriod"/>
            </a:pPr>
            <a:r>
              <a:rPr lang="en-CA" dirty="0" err="1" smtClean="0"/>
              <a:t>Sharepoint</a:t>
            </a:r>
            <a:r>
              <a:rPr lang="en-CA" dirty="0" smtClean="0"/>
              <a:t> GPM (Hiring manager)</a:t>
            </a:r>
          </a:p>
          <a:p>
            <a:pPr marL="822960" lvl="1" indent="-457200">
              <a:buFont typeface="+mj-lt"/>
              <a:buAutoNum type="arabicPeriod"/>
            </a:pPr>
            <a:r>
              <a:rPr lang="en-CA" dirty="0" smtClean="0"/>
              <a:t>Enterprise Search GPM (</a:t>
            </a:r>
            <a:r>
              <a:rPr lang="en-CA" dirty="0" smtClean="0"/>
              <a:t>O</a:t>
            </a:r>
            <a:r>
              <a:rPr lang="en-CA" dirty="0" smtClean="0"/>
              <a:t>bjective viewpoint)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Interview 1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Really, super nice guy.</a:t>
            </a:r>
          </a:p>
          <a:p>
            <a:pPr lvl="1"/>
            <a:r>
              <a:rPr lang="en-CA" dirty="0" smtClean="0"/>
              <a:t>Been there 3 years, serious number of patents.</a:t>
            </a:r>
          </a:p>
          <a:p>
            <a:r>
              <a:rPr lang="en-CA" dirty="0" smtClean="0"/>
              <a:t>Q1: What do you know about the PM position?</a:t>
            </a:r>
          </a:p>
          <a:p>
            <a:r>
              <a:rPr lang="en-CA" dirty="0" smtClean="0"/>
              <a:t>Q2: Write a program to solve Boggle.</a:t>
            </a:r>
          </a:p>
          <a:p>
            <a:r>
              <a:rPr lang="en-CA" dirty="0" smtClean="0"/>
              <a:t>Q3: Design a kitchen timer that times multiple things.</a:t>
            </a:r>
          </a:p>
          <a:p>
            <a:endParaRPr lang="en-CA" dirty="0" smtClean="0"/>
          </a:p>
          <a:p>
            <a:r>
              <a:rPr lang="en-CA" dirty="0" smtClean="0"/>
              <a:t>Went well, gave me lots of tips.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Boggle</a:t>
            </a:r>
            <a:endParaRPr lang="en-CA" dirty="0"/>
          </a:p>
        </p:txBody>
      </p:sp>
      <p:pic>
        <p:nvPicPr>
          <p:cNvPr id="4" name="Content Placeholder 3" descr="6a00d834516a5769e200e552126d408834-800wi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2095045" y="1524000"/>
            <a:ext cx="4953909" cy="4572000"/>
          </a:xfrm>
        </p:spPr>
      </p:pic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Interview 2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CA" dirty="0" smtClean="0"/>
              <a:t>PM 2 with Outlook.</a:t>
            </a:r>
          </a:p>
          <a:p>
            <a:r>
              <a:rPr lang="en-CA" dirty="0" smtClean="0"/>
              <a:t>Designs the location of buttons/menu items.</a:t>
            </a:r>
          </a:p>
          <a:p>
            <a:endParaRPr lang="en-CA" dirty="0" smtClean="0"/>
          </a:p>
          <a:p>
            <a:r>
              <a:rPr lang="en-CA" dirty="0" smtClean="0"/>
              <a:t>Q1: Tell me about yourself (I couldn’t print your resume).</a:t>
            </a:r>
          </a:p>
          <a:p>
            <a:r>
              <a:rPr lang="en-CA" dirty="0" smtClean="0"/>
              <a:t>Q2: Why PM and not Usability Designer?</a:t>
            </a:r>
          </a:p>
          <a:p>
            <a:r>
              <a:rPr lang="en-CA" dirty="0" smtClean="0"/>
              <a:t>Q3: Design a 21</a:t>
            </a:r>
            <a:r>
              <a:rPr lang="en-CA" baseline="30000" dirty="0" smtClean="0"/>
              <a:t>st</a:t>
            </a:r>
            <a:r>
              <a:rPr lang="en-CA" dirty="0" smtClean="0"/>
              <a:t> century parking meter for the city of Vancouver</a:t>
            </a:r>
          </a:p>
          <a:p>
            <a:endParaRPr lang="en-CA" dirty="0" smtClean="0"/>
          </a:p>
          <a:p>
            <a:r>
              <a:rPr lang="en-CA" dirty="0" smtClean="0"/>
              <a:t>Went OK... But she was merciless with design.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Interview 3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err="1" smtClean="0"/>
              <a:t>Sharepoint</a:t>
            </a:r>
            <a:r>
              <a:rPr lang="en-CA" dirty="0" smtClean="0"/>
              <a:t> PM 2 (~90 minutes)</a:t>
            </a:r>
          </a:p>
          <a:p>
            <a:r>
              <a:rPr lang="en-CA" dirty="0" smtClean="0"/>
              <a:t>Really nice Irish guy.</a:t>
            </a:r>
          </a:p>
          <a:p>
            <a:endParaRPr lang="en-CA" dirty="0" smtClean="0"/>
          </a:p>
          <a:p>
            <a:r>
              <a:rPr lang="en-CA" dirty="0" smtClean="0"/>
              <a:t>Q1: Tell me about your experiences working on a team.</a:t>
            </a:r>
          </a:p>
          <a:p>
            <a:r>
              <a:rPr lang="en-CA" dirty="0" smtClean="0"/>
              <a:t>Q2: Design a 21</a:t>
            </a:r>
            <a:r>
              <a:rPr lang="en-CA" baseline="30000" dirty="0" smtClean="0"/>
              <a:t>st</a:t>
            </a:r>
            <a:r>
              <a:rPr lang="en-CA" dirty="0" smtClean="0"/>
              <a:t> century fridge.</a:t>
            </a:r>
          </a:p>
          <a:p>
            <a:endParaRPr lang="en-CA" dirty="0" smtClean="0"/>
          </a:p>
          <a:p>
            <a:r>
              <a:rPr lang="en-CA" dirty="0" smtClean="0"/>
              <a:t>Went out to lunch with him</a:t>
            </a:r>
          </a:p>
          <a:p>
            <a:pPr lvl="1"/>
            <a:r>
              <a:rPr lang="en-CA" dirty="0" smtClean="0"/>
              <a:t>Asked him all about </a:t>
            </a:r>
            <a:r>
              <a:rPr lang="en-CA" dirty="0" err="1" smtClean="0"/>
              <a:t>Sharepoint</a:t>
            </a:r>
            <a:r>
              <a:rPr lang="en-CA" dirty="0" smtClean="0"/>
              <a:t>.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Interview 4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CA" dirty="0" smtClean="0"/>
              <a:t>Group Program Manager (</a:t>
            </a:r>
            <a:r>
              <a:rPr lang="en-CA" dirty="0" err="1" smtClean="0"/>
              <a:t>Sharepoint</a:t>
            </a:r>
            <a:r>
              <a:rPr lang="en-CA" dirty="0" smtClean="0"/>
              <a:t>)</a:t>
            </a:r>
          </a:p>
          <a:p>
            <a:pPr lvl="1"/>
            <a:r>
              <a:rPr lang="en-CA" dirty="0" smtClean="0"/>
              <a:t>CRAZY nice guy.  I want to work for him.</a:t>
            </a:r>
          </a:p>
          <a:p>
            <a:endParaRPr lang="en-CA" dirty="0" smtClean="0"/>
          </a:p>
          <a:p>
            <a:r>
              <a:rPr lang="en-CA" dirty="0" smtClean="0"/>
              <a:t>Q1: Tell me about yourself.</a:t>
            </a:r>
          </a:p>
          <a:p>
            <a:r>
              <a:rPr lang="en-CA" dirty="0" smtClean="0"/>
              <a:t>Q2: (puts code on board) – it was a recursive formulation of the Fibonacci sequence in C.</a:t>
            </a:r>
          </a:p>
          <a:p>
            <a:pPr lvl="1"/>
            <a:r>
              <a:rPr lang="en-CA" dirty="0" smtClean="0"/>
              <a:t>Trace it.</a:t>
            </a:r>
          </a:p>
          <a:p>
            <a:pPr lvl="1"/>
            <a:r>
              <a:rPr lang="en-CA" dirty="0" smtClean="0"/>
              <a:t>Make it iterative .</a:t>
            </a:r>
          </a:p>
          <a:p>
            <a:pPr lvl="1"/>
            <a:r>
              <a:rPr lang="en-CA" dirty="0" smtClean="0"/>
              <a:t>How else could you do this?</a:t>
            </a:r>
          </a:p>
          <a:p>
            <a:r>
              <a:rPr lang="en-CA" dirty="0" smtClean="0"/>
              <a:t>Q3: Design an alarm clock for a college student.</a:t>
            </a:r>
          </a:p>
          <a:p>
            <a:r>
              <a:rPr lang="en-CA" dirty="0" smtClean="0"/>
              <a:t>Q4: Give me 3 things you hate about Office and how would you make them better?</a:t>
            </a:r>
          </a:p>
          <a:p>
            <a:r>
              <a:rPr lang="en-CA" dirty="0" smtClean="0"/>
              <a:t>Q5: Sell me something cool (now something else)</a:t>
            </a:r>
          </a:p>
          <a:p>
            <a:pPr lvl="1"/>
            <a:r>
              <a:rPr lang="en-CA" dirty="0" smtClean="0"/>
              <a:t>What’s the next feature for that?  And the next?</a:t>
            </a:r>
          </a:p>
          <a:p>
            <a:pPr lvl="1"/>
            <a:endParaRPr lang="en-CA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Interview 5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CA" dirty="0" smtClean="0"/>
              <a:t>Group Program Manager @ Enterprise Search</a:t>
            </a:r>
          </a:p>
          <a:p>
            <a:pPr lvl="1"/>
            <a:r>
              <a:rPr lang="en-CA" dirty="0" smtClean="0"/>
              <a:t>Really philosophical dude</a:t>
            </a:r>
          </a:p>
          <a:p>
            <a:pPr lvl="1"/>
            <a:r>
              <a:rPr lang="en-CA" dirty="0" smtClean="0"/>
              <a:t>Office was really </a:t>
            </a:r>
            <a:r>
              <a:rPr lang="en-CA" dirty="0" err="1" smtClean="0"/>
              <a:t>Feng</a:t>
            </a:r>
            <a:r>
              <a:rPr lang="en-CA" dirty="0" smtClean="0"/>
              <a:t> </a:t>
            </a:r>
            <a:r>
              <a:rPr lang="en-CA" dirty="0" err="1" smtClean="0"/>
              <a:t>Shui</a:t>
            </a:r>
            <a:r>
              <a:rPr lang="en-CA" dirty="0" smtClean="0"/>
              <a:t> (Banzai trees ...)</a:t>
            </a:r>
          </a:p>
          <a:p>
            <a:r>
              <a:rPr lang="en-CA" dirty="0" smtClean="0"/>
              <a:t>Q1: Why software?</a:t>
            </a:r>
          </a:p>
          <a:p>
            <a:r>
              <a:rPr lang="en-CA" dirty="0" smtClean="0"/>
              <a:t>Q2: Why PM and not Usability Designer?</a:t>
            </a:r>
          </a:p>
          <a:p>
            <a:r>
              <a:rPr lang="en-CA" dirty="0" smtClean="0"/>
              <a:t>Q3: How would you explain how the internet works to your grandmother?</a:t>
            </a:r>
          </a:p>
          <a:p>
            <a:r>
              <a:rPr lang="en-CA" dirty="0" smtClean="0"/>
              <a:t>Q4: TiVo wants to break into the car market.  You are a PM for TiVo, design a product.</a:t>
            </a:r>
          </a:p>
          <a:p>
            <a:pPr lvl="1"/>
            <a:r>
              <a:rPr lang="en-CA" dirty="0" smtClean="0"/>
              <a:t>Spent 2 hours on this!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Conclusion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r>
              <a:rPr lang="en-CA" dirty="0" smtClean="0"/>
              <a:t>It was a long freaking day, but I’m glad that I did it.</a:t>
            </a:r>
            <a:endParaRPr lang="en-CA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Suggested Reading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CA" dirty="0" smtClean="0"/>
              <a:t>MUST READ:</a:t>
            </a:r>
          </a:p>
          <a:p>
            <a:pPr lvl="1"/>
            <a:r>
              <a:rPr lang="en-CA" i="1" dirty="0" smtClean="0"/>
              <a:t>How would you move Mount Fuji? – </a:t>
            </a:r>
            <a:r>
              <a:rPr lang="en-CA" dirty="0" smtClean="0"/>
              <a:t>William </a:t>
            </a:r>
            <a:r>
              <a:rPr lang="en-CA" dirty="0" err="1" smtClean="0"/>
              <a:t>Poundstone</a:t>
            </a:r>
            <a:endParaRPr lang="en-CA" dirty="0" smtClean="0"/>
          </a:p>
          <a:p>
            <a:pPr lvl="1"/>
            <a:r>
              <a:rPr lang="en-CA" i="1" dirty="0" smtClean="0"/>
              <a:t>Programming Interviews Exposed </a:t>
            </a:r>
            <a:r>
              <a:rPr lang="en-CA" dirty="0" smtClean="0"/>
              <a:t>-- John </a:t>
            </a:r>
            <a:r>
              <a:rPr lang="en-CA" dirty="0" err="1" smtClean="0"/>
              <a:t>Mongan</a:t>
            </a:r>
            <a:r>
              <a:rPr lang="en-CA" dirty="0" smtClean="0"/>
              <a:t>, Noah </a:t>
            </a:r>
            <a:r>
              <a:rPr lang="en-CA" dirty="0" err="1" smtClean="0"/>
              <a:t>Suojanen</a:t>
            </a:r>
            <a:r>
              <a:rPr lang="en-CA" dirty="0" smtClean="0"/>
              <a:t>, Eric </a:t>
            </a:r>
            <a:r>
              <a:rPr lang="en-CA" dirty="0" err="1" smtClean="0"/>
              <a:t>Giguère</a:t>
            </a:r>
            <a:endParaRPr lang="en-CA" dirty="0" smtClean="0"/>
          </a:p>
          <a:p>
            <a:r>
              <a:rPr lang="en-CA" dirty="0" smtClean="0"/>
              <a:t>PMs</a:t>
            </a:r>
          </a:p>
          <a:p>
            <a:pPr lvl="1"/>
            <a:r>
              <a:rPr lang="en-CA" i="1" dirty="0" smtClean="0"/>
              <a:t>The Art of Program Management </a:t>
            </a:r>
            <a:r>
              <a:rPr lang="en-CA" dirty="0" smtClean="0"/>
              <a:t>– Scott </a:t>
            </a:r>
            <a:r>
              <a:rPr lang="en-CA" dirty="0" err="1" smtClean="0"/>
              <a:t>Berkun</a:t>
            </a:r>
            <a:endParaRPr lang="en-CA" dirty="0" smtClean="0"/>
          </a:p>
          <a:p>
            <a:pPr lvl="1"/>
            <a:r>
              <a:rPr lang="en-CA" i="1" dirty="0" smtClean="0"/>
              <a:t>The Design of Everyday Things </a:t>
            </a:r>
            <a:r>
              <a:rPr lang="en-CA" dirty="0" smtClean="0"/>
              <a:t>– Donald Norman</a:t>
            </a:r>
          </a:p>
          <a:p>
            <a:r>
              <a:rPr lang="en-CA" dirty="0" smtClean="0"/>
              <a:t>Developers:</a:t>
            </a:r>
          </a:p>
          <a:p>
            <a:pPr lvl="1"/>
            <a:r>
              <a:rPr lang="en-CA" i="1" dirty="0" smtClean="0"/>
              <a:t>Programming Pearls </a:t>
            </a:r>
            <a:r>
              <a:rPr lang="en-CA" dirty="0" smtClean="0"/>
              <a:t>– Jon Bentley</a:t>
            </a:r>
          </a:p>
          <a:p>
            <a:pPr lvl="1"/>
            <a:r>
              <a:rPr lang="en-CA" dirty="0" smtClean="0"/>
              <a:t>Probably more... I was interviewing for PM.</a:t>
            </a:r>
            <a:endParaRPr lang="en-CA" dirty="0" smtClean="0"/>
          </a:p>
          <a:p>
            <a:pPr lvl="1"/>
            <a:endParaRPr lang="en-CA" dirty="0" smtClean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Thanks!</a:t>
            </a:r>
            <a:endParaRPr lang="en-CA" dirty="0"/>
          </a:p>
        </p:txBody>
      </p:sp>
      <p:pic>
        <p:nvPicPr>
          <p:cNvPr id="4" name="Content Placeholder 3" descr="funny-picture-goodbye-cruel-world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1524000" y="1524000"/>
            <a:ext cx="6096000" cy="4572000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History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CA" dirty="0" smtClean="0"/>
              <a:t>1957: William Shockley</a:t>
            </a:r>
          </a:p>
          <a:p>
            <a:pPr lvl="1"/>
            <a:r>
              <a:rPr lang="en-CA" dirty="0" smtClean="0"/>
              <a:t>Helped invent the transistor (Bell Labs)</a:t>
            </a:r>
          </a:p>
          <a:p>
            <a:pPr lvl="1"/>
            <a:r>
              <a:rPr lang="en-CA" dirty="0" smtClean="0"/>
              <a:t>Big Idea: Build transistors with </a:t>
            </a:r>
            <a:r>
              <a:rPr lang="en-CA" i="1" dirty="0" smtClean="0"/>
              <a:t>silicon</a:t>
            </a:r>
            <a:endParaRPr lang="en-CA" dirty="0" smtClean="0"/>
          </a:p>
          <a:p>
            <a:pPr lvl="1"/>
            <a:r>
              <a:rPr lang="en-CA" dirty="0" smtClean="0"/>
              <a:t>Interviewing Jim Gibbons (Stanford PhD.)</a:t>
            </a:r>
          </a:p>
          <a:p>
            <a:pPr lvl="2"/>
            <a:r>
              <a:rPr lang="en-CA" dirty="0" smtClean="0"/>
              <a:t>Pulls out a stopwatch</a:t>
            </a:r>
          </a:p>
          <a:p>
            <a:pPr lvl="2"/>
            <a:r>
              <a:rPr lang="en-CA" i="1" dirty="0" smtClean="0"/>
              <a:t>There’s a tennis tournament with one-hundred and twenty-seven players...</a:t>
            </a:r>
          </a:p>
          <a:p>
            <a:r>
              <a:rPr lang="en-CA" dirty="0" smtClean="0"/>
              <a:t>Rationale:</a:t>
            </a:r>
          </a:p>
          <a:p>
            <a:pPr lvl="1"/>
            <a:r>
              <a:rPr lang="en-CA" dirty="0" smtClean="0"/>
              <a:t>Tonnes of reasons for and against.  We can talk about them later.</a:t>
            </a:r>
          </a:p>
          <a:p>
            <a:pPr lvl="1"/>
            <a:r>
              <a:rPr lang="en-CA" dirty="0" smtClean="0"/>
              <a:t>It’s about avoiding False Positives</a:t>
            </a:r>
          </a:p>
          <a:p>
            <a:pPr lvl="1"/>
            <a:r>
              <a:rPr lang="en-CA" dirty="0" smtClean="0"/>
              <a:t>For now, what matters is that you survive.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Types of Interviews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@ Microsoft, but captures the gist:</a:t>
            </a:r>
          </a:p>
          <a:p>
            <a:pPr lvl="1"/>
            <a:r>
              <a:rPr lang="en-CA" dirty="0" smtClean="0"/>
              <a:t>Software Developer</a:t>
            </a:r>
          </a:p>
          <a:p>
            <a:pPr lvl="2"/>
            <a:r>
              <a:rPr lang="en-CA" dirty="0" smtClean="0"/>
              <a:t>Programming problems</a:t>
            </a:r>
          </a:p>
          <a:p>
            <a:pPr lvl="1"/>
            <a:r>
              <a:rPr lang="en-CA" dirty="0" smtClean="0"/>
              <a:t>Program Manager</a:t>
            </a:r>
          </a:p>
          <a:p>
            <a:pPr lvl="2"/>
            <a:r>
              <a:rPr lang="en-CA" dirty="0" smtClean="0"/>
              <a:t>Design/Behavioural problems</a:t>
            </a:r>
          </a:p>
          <a:p>
            <a:pPr lvl="2"/>
            <a:r>
              <a:rPr lang="en-CA" dirty="0" smtClean="0"/>
              <a:t>Will have to code </a:t>
            </a:r>
            <a:r>
              <a:rPr lang="en-CA" i="1" dirty="0" smtClean="0"/>
              <a:t>something</a:t>
            </a:r>
            <a:endParaRPr lang="en-CA" dirty="0" smtClean="0"/>
          </a:p>
          <a:p>
            <a:pPr lvl="1"/>
            <a:r>
              <a:rPr lang="en-CA" dirty="0" smtClean="0"/>
              <a:t>Software Dev/Test</a:t>
            </a:r>
          </a:p>
          <a:p>
            <a:pPr lvl="2"/>
            <a:r>
              <a:rPr lang="en-CA" dirty="0" smtClean="0"/>
              <a:t>Programming problems</a:t>
            </a:r>
          </a:p>
          <a:p>
            <a:pPr lvl="3"/>
            <a:r>
              <a:rPr lang="en-CA" dirty="0" smtClean="0"/>
              <a:t>Interested in boundary conditions/special cases.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Problems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Behavioural</a:t>
            </a:r>
          </a:p>
          <a:p>
            <a:r>
              <a:rPr lang="en-CA" dirty="0" smtClean="0"/>
              <a:t>Programming</a:t>
            </a:r>
          </a:p>
          <a:p>
            <a:r>
              <a:rPr lang="en-CA" dirty="0" smtClean="0"/>
              <a:t>Design</a:t>
            </a:r>
          </a:p>
          <a:p>
            <a:r>
              <a:rPr lang="en-CA" dirty="0" smtClean="0"/>
              <a:t>Logic &amp; Geometry</a:t>
            </a:r>
          </a:p>
          <a:p>
            <a:r>
              <a:rPr lang="en-CA" dirty="0" smtClean="0"/>
              <a:t>‘Impossible’ Questions</a:t>
            </a:r>
          </a:p>
          <a:p>
            <a:endParaRPr lang="en-CA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Behavioural Problems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CA" dirty="0" smtClean="0"/>
              <a:t>Your typical HR questions but with a twist.</a:t>
            </a:r>
          </a:p>
          <a:p>
            <a:r>
              <a:rPr lang="en-CA" i="1" dirty="0" smtClean="0"/>
              <a:t>“Tell me a time when...”</a:t>
            </a:r>
            <a:endParaRPr lang="en-CA" dirty="0" smtClean="0"/>
          </a:p>
          <a:p>
            <a:r>
              <a:rPr lang="en-CA" dirty="0" smtClean="0"/>
              <a:t>Shows that you’ve thought about and learned from past experiences.</a:t>
            </a:r>
          </a:p>
          <a:p>
            <a:r>
              <a:rPr lang="en-CA" dirty="0" smtClean="0"/>
              <a:t>Examples:</a:t>
            </a:r>
          </a:p>
          <a:p>
            <a:pPr lvl="1"/>
            <a:r>
              <a:rPr lang="en-CA" i="1" dirty="0" smtClean="0"/>
              <a:t>Tell me about a difficult decision you've made in the last year</a:t>
            </a:r>
            <a:r>
              <a:rPr lang="en-CA" i="1" dirty="0" smtClean="0"/>
              <a:t>.</a:t>
            </a:r>
          </a:p>
          <a:p>
            <a:pPr lvl="1"/>
            <a:r>
              <a:rPr lang="en-CA" i="1" dirty="0" smtClean="0"/>
              <a:t>Give me an example of when you showed initiative and took the lead</a:t>
            </a:r>
            <a:r>
              <a:rPr lang="en-CA" i="1" dirty="0" smtClean="0"/>
              <a:t>.</a:t>
            </a:r>
          </a:p>
          <a:p>
            <a:pPr lvl="1"/>
            <a:r>
              <a:rPr lang="en-CA" i="1" dirty="0" smtClean="0"/>
              <a:t>Give me an example of a time when you motivated others. </a:t>
            </a:r>
            <a:endParaRPr lang="en-CA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Tips for Behavioural Problems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CA" dirty="0" smtClean="0"/>
              <a:t>Get a list of questions and </a:t>
            </a:r>
            <a:r>
              <a:rPr lang="en-CA" b="1" dirty="0" smtClean="0"/>
              <a:t>write out answers</a:t>
            </a:r>
            <a:r>
              <a:rPr lang="en-CA" dirty="0" smtClean="0"/>
              <a:t> to them beforehand!</a:t>
            </a:r>
          </a:p>
          <a:p>
            <a:pPr lvl="1"/>
            <a:r>
              <a:rPr lang="en-CA" dirty="0" smtClean="0"/>
              <a:t>Not for memorization.</a:t>
            </a:r>
          </a:p>
          <a:p>
            <a:pPr lvl="1"/>
            <a:r>
              <a:rPr lang="en-CA" dirty="0" smtClean="0"/>
              <a:t>To make you think and give you a repertoire of experiences.</a:t>
            </a:r>
          </a:p>
          <a:p>
            <a:r>
              <a:rPr lang="en-CA" dirty="0" smtClean="0"/>
              <a:t>Failed experiences:</a:t>
            </a:r>
          </a:p>
          <a:p>
            <a:pPr lvl="1"/>
            <a:r>
              <a:rPr lang="en-CA" dirty="0" smtClean="0"/>
              <a:t>Make sure you talk about:</a:t>
            </a:r>
          </a:p>
          <a:p>
            <a:pPr lvl="2"/>
            <a:r>
              <a:rPr lang="en-CA" dirty="0" smtClean="0"/>
              <a:t>What went wrong and why.</a:t>
            </a:r>
          </a:p>
          <a:p>
            <a:pPr lvl="2"/>
            <a:r>
              <a:rPr lang="en-CA" dirty="0" smtClean="0"/>
              <a:t>What you learned.</a:t>
            </a:r>
          </a:p>
          <a:p>
            <a:pPr lvl="2"/>
            <a:r>
              <a:rPr lang="en-CA" dirty="0" smtClean="0"/>
              <a:t>What you would do differently.</a:t>
            </a:r>
          </a:p>
          <a:p>
            <a:r>
              <a:rPr lang="en-CA" dirty="0" smtClean="0"/>
              <a:t>Don’t be hypothetical. Be concrete.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urrency">
  <a:themeElements>
    <a:clrScheme name="Currency">
      <a:dk1>
        <a:sysClr val="windowText" lastClr="000000"/>
      </a:dk1>
      <a:lt1>
        <a:sysClr val="window" lastClr="FFFFFF"/>
      </a:lt1>
      <a:dk2>
        <a:srgbClr val="4A606E"/>
      </a:dk2>
      <a:lt2>
        <a:srgbClr val="D1E1E3"/>
      </a:lt2>
      <a:accent1>
        <a:srgbClr val="79B5B0"/>
      </a:accent1>
      <a:accent2>
        <a:srgbClr val="B4BC4C"/>
      </a:accent2>
      <a:accent3>
        <a:srgbClr val="B77851"/>
      </a:accent3>
      <a:accent4>
        <a:srgbClr val="776A5B"/>
      </a:accent4>
      <a:accent5>
        <a:srgbClr val="B6AD76"/>
      </a:accent5>
      <a:accent6>
        <a:srgbClr val="95AEB1"/>
      </a:accent6>
      <a:hlink>
        <a:srgbClr val="3ECCED"/>
      </a:hlink>
      <a:folHlink>
        <a:srgbClr val="2C6C93"/>
      </a:folHlink>
    </a:clrScheme>
    <a:fontScheme name="Currency">
      <a:majorFont>
        <a:latin typeface="Constantia"/>
        <a:ea typeface=""/>
        <a:cs typeface=""/>
        <a:font script="Jpan" typeface="HGS明朝E"/>
        <a:font script="Hang" typeface="맑은 고딕"/>
        <a:font script="Hans" typeface="华文楷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S明朝E"/>
        <a:font script="Hang" typeface="맑은 고딕"/>
        <a:font script="Hans" typeface="华文楷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urrency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10000"/>
              </a:schemeClr>
            </a:gs>
            <a:gs pos="47500">
              <a:schemeClr val="phClr">
                <a:tint val="35000"/>
                <a:satMod val="110000"/>
              </a:schemeClr>
            </a:gs>
            <a:gs pos="58500">
              <a:schemeClr val="phClr">
                <a:tint val="35000"/>
                <a:satMod val="110000"/>
              </a:schemeClr>
            </a:gs>
            <a:gs pos="100000">
              <a:schemeClr val="phClr">
                <a:tint val="80000"/>
                <a:satMod val="110000"/>
              </a:schemeClr>
            </a:gs>
          </a:gsLst>
          <a:lin ang="3600000" scaled="1"/>
        </a:gradFill>
        <a:gradFill rotWithShape="1">
          <a:gsLst>
            <a:gs pos="0">
              <a:schemeClr val="phClr">
                <a:shade val="52000"/>
                <a:satMod val="105000"/>
              </a:schemeClr>
            </a:gs>
            <a:gs pos="47500">
              <a:schemeClr val="phClr">
                <a:shade val="89000"/>
                <a:satMod val="105000"/>
              </a:schemeClr>
            </a:gs>
            <a:gs pos="58500">
              <a:schemeClr val="phClr">
                <a:shade val="89000"/>
                <a:satMod val="105000"/>
              </a:schemeClr>
            </a:gs>
            <a:gs pos="100000">
              <a:schemeClr val="phClr">
                <a:shade val="52000"/>
                <a:satMod val="105000"/>
              </a:schemeClr>
            </a:gs>
          </a:gsLst>
          <a:lin ang="36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60000" cap="flat" cmpd="thickThin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8100" dir="5400000" algn="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38100" dir="5400000" algn="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harsh" dir="tl">
              <a:rot lat="0" lon="0" rev="8400000"/>
            </a:lightRig>
          </a:scene3d>
          <a:sp3d prstMaterial="flat">
            <a:bevelT w="38100" h="50800" prst="softRound"/>
          </a:sp3d>
        </a:effectStyle>
        <a:effectStyle>
          <a:effectLst>
            <a:outerShdw blurRad="50800" dist="63500" dir="5400000" algn="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harsh" dir="tl">
              <a:rot lat="0" lon="0" rev="8400000"/>
            </a:lightRig>
          </a:scene3d>
          <a:sp3d extrusionH="63500" contourW="38100" prstMaterial="flat">
            <a:bevelT w="50800" h="63500" prst="softRound"/>
            <a:contourClr>
              <a:schemeClr val="phClr">
                <a:tint val="5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20000"/>
                <a:satMod val="3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8000"/>
                <a:shade val="98000"/>
                <a:satMod val="120000"/>
              </a:schemeClr>
              <a:schemeClr val="phClr">
                <a:tint val="86000"/>
                <a:shade val="92000"/>
                <a:satMod val="150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Currency</Template>
  <TotalTime>307</TotalTime>
  <Words>2524</Words>
  <Application>Microsoft Office PowerPoint</Application>
  <PresentationFormat>On-screen Show (4:3)</PresentationFormat>
  <Paragraphs>396</Paragraphs>
  <Slides>49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49</vt:i4>
      </vt:variant>
    </vt:vector>
  </HeadingPairs>
  <TitlesOfParts>
    <vt:vector size="50" baseType="lpstr">
      <vt:lpstr>Currency</vt:lpstr>
      <vt:lpstr>Technical Interviews</vt:lpstr>
      <vt:lpstr>Why do you care?</vt:lpstr>
      <vt:lpstr>Disclaimer</vt:lpstr>
      <vt:lpstr>Outline</vt:lpstr>
      <vt:lpstr>History</vt:lpstr>
      <vt:lpstr>Types of Interviews</vt:lpstr>
      <vt:lpstr>Problems</vt:lpstr>
      <vt:lpstr>Behavioural Problems</vt:lpstr>
      <vt:lpstr>Tips for Behavioural Problems</vt:lpstr>
      <vt:lpstr>Problems</vt:lpstr>
      <vt:lpstr>Programming Problems</vt:lpstr>
      <vt:lpstr>Programming Problems</vt:lpstr>
      <vt:lpstr>Example Problems: Linked Lists</vt:lpstr>
      <vt:lpstr>Example Problems: Linked Lists</vt:lpstr>
      <vt:lpstr>Example Problems: Trees/Graphs</vt:lpstr>
      <vt:lpstr>Example Problems: Arrays/Strings</vt:lpstr>
      <vt:lpstr>Tips for Programming Problems</vt:lpstr>
      <vt:lpstr>Problems</vt:lpstr>
      <vt:lpstr>Design Problems</vt:lpstr>
      <vt:lpstr>Design Problem Examples</vt:lpstr>
      <vt:lpstr>Design Problem Tips</vt:lpstr>
      <vt:lpstr>Problems</vt:lpstr>
      <vt:lpstr>Logic &amp; Geometry Questions</vt:lpstr>
      <vt:lpstr>Logic Puzzle Types</vt:lpstr>
      <vt:lpstr>Logic Puzzle Examples</vt:lpstr>
      <vt:lpstr>Logic Puzzle Examples</vt:lpstr>
      <vt:lpstr>Logic Puzzle Examples</vt:lpstr>
      <vt:lpstr>Logic Puzzle Examples</vt:lpstr>
      <vt:lpstr>Logic Puzzle Examples (my fav)</vt:lpstr>
      <vt:lpstr>Logic Puzzle Examples</vt:lpstr>
      <vt:lpstr>Tips for Logic Puzzles</vt:lpstr>
      <vt:lpstr>Problems</vt:lpstr>
      <vt:lpstr>‘Impossible Questions’</vt:lpstr>
      <vt:lpstr>‘Impossible Question’ Examples</vt:lpstr>
      <vt:lpstr>‘Impossible Question’ Tips</vt:lpstr>
      <vt:lpstr>General Interview Tips </vt:lpstr>
      <vt:lpstr>My Experience at Microsoft</vt:lpstr>
      <vt:lpstr>Trip to Microsoft Campus</vt:lpstr>
      <vt:lpstr>Interview Day</vt:lpstr>
      <vt:lpstr>Interviews</vt:lpstr>
      <vt:lpstr>Interview 1</vt:lpstr>
      <vt:lpstr>Boggle</vt:lpstr>
      <vt:lpstr>Interview 2</vt:lpstr>
      <vt:lpstr>Interview 3</vt:lpstr>
      <vt:lpstr>Interview 4</vt:lpstr>
      <vt:lpstr>Interview 5</vt:lpstr>
      <vt:lpstr>Conclusion</vt:lpstr>
      <vt:lpstr>Suggested Reading</vt:lpstr>
      <vt:lpstr>Thanks!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Brad</dc:creator>
  <cp:lastModifiedBy>Brad</cp:lastModifiedBy>
  <cp:revision>220</cp:revision>
  <dcterms:created xsi:type="dcterms:W3CDTF">2009-04-24T01:21:16Z</dcterms:created>
  <dcterms:modified xsi:type="dcterms:W3CDTF">2009-04-24T06:29:12Z</dcterms:modified>
</cp:coreProperties>
</file>