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1" r:id="rId1"/>
  </p:sldMasterIdLst>
  <p:notesMasterIdLst>
    <p:notesMasterId r:id="rId20"/>
  </p:notesMasterIdLst>
  <p:sldIdLst>
    <p:sldId id="369" r:id="rId2"/>
    <p:sldId id="389" r:id="rId3"/>
    <p:sldId id="387" r:id="rId4"/>
    <p:sldId id="388" r:id="rId5"/>
    <p:sldId id="376" r:id="rId6"/>
    <p:sldId id="371" r:id="rId7"/>
    <p:sldId id="372" r:id="rId8"/>
    <p:sldId id="374" r:id="rId9"/>
    <p:sldId id="373" r:id="rId10"/>
    <p:sldId id="375" r:id="rId11"/>
    <p:sldId id="377" r:id="rId12"/>
    <p:sldId id="386" r:id="rId13"/>
    <p:sldId id="385" r:id="rId14"/>
    <p:sldId id="390" r:id="rId15"/>
    <p:sldId id="391" r:id="rId16"/>
    <p:sldId id="383" r:id="rId17"/>
    <p:sldId id="381" r:id="rId18"/>
    <p:sldId id="3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D5CFFF"/>
    <a:srgbClr val="4F6F92"/>
    <a:srgbClr val="1D1B56"/>
    <a:srgbClr val="DC0C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 preferSingleView="1">
    <p:restoredLeft sz="25137" autoAdjust="0"/>
    <p:restoredTop sz="82232" autoAdjust="0"/>
  </p:normalViewPr>
  <p:slideViewPr>
    <p:cSldViewPr>
      <p:cViewPr>
        <p:scale>
          <a:sx n="100" d="100"/>
          <a:sy n="100" d="100"/>
        </p:scale>
        <p:origin x="-118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2496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4F63717-0F51-40C3-BB24-E5B11A374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rrowheads="1"/>
          </p:cNvSpPr>
          <p:nvPr>
            <p:ph type="sldImg"/>
          </p:nvPr>
        </p:nvSpPr>
        <p:spPr>
          <a:xfrm>
            <a:off x="1301750" y="796925"/>
            <a:ext cx="4260850" cy="3195638"/>
          </a:xfrm>
          <a:solidFill>
            <a:srgbClr val="FFFFFF"/>
          </a:solidFill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151" tIns="45075" rIns="90151" bIns="45075"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BD61-9A55-4416-888B-A8C57020ACA9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1BBD-6D69-4E9B-8DF9-111596EB0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2C37-DE8A-4043-8AFF-CA144B0EEAE5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382F-3F5D-4D54-BF5C-56C1EC7EB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F75F-C201-4098-BDA2-F8AD982D08C2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F23EE-0ACC-4E2A-A245-7A97A925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FE9-3817-482E-AC59-C4BB30AA6CA8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1211-40E3-4694-83ED-05E2842A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A6C8-2687-428C-8C5C-5D62D0C3F74B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3D9D-5543-4596-818E-E319E2590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F31EC-9B39-4F1E-995F-8BB1B2871EFF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093EC-A27A-4603-ADF9-375CCD2C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369C-6A89-40F5-9C0E-847A817410C9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A8E5-BC71-4462-9FCA-8C084CB1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9579-CDDA-4043-B87E-D687B32C3C67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B81A-81C2-4F47-B292-3E69F0451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6EBB-2784-4081-910F-68DF0AB45045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18A3-CA8F-467E-893F-C9E186FD3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4529-C1A3-44FA-AF38-49FFA0113DBD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317FE-9025-4CFF-8FB4-13DC15829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B80A-1221-4FDF-B02D-26D14C013333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8EDC0-7B02-4088-92FF-88F87231B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A98B6C74-571E-4BC6-86F1-EF61F97C8681}" type="datetime1">
              <a:rPr lang="en-US"/>
              <a:pPr>
                <a:defRPr/>
              </a:pPr>
              <a:t>6/19/09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foo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fld id="{97CAB859-5647-49FE-8F9B-8BD39120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61645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ubc.ca/~tmm/talks.html%23glimmer0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cs.ubc.ca/~tmm/talks.html%23glimmer09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6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5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s.ubc.ca/~tmm/talks.html%23glimmer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84BC5B-102F-49A9-9DCA-0ACEAAA5391E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838200"/>
            <a:ext cx="8610600" cy="1600200"/>
          </a:xfrm>
        </p:spPr>
        <p:txBody>
          <a:bodyPr/>
          <a:lstStyle/>
          <a:p>
            <a:r>
              <a:rPr lang="en-US"/>
              <a:t>Visualization Process and Collaboration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1975" y="2819400"/>
            <a:ext cx="7208838" cy="175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/>
              <a:t>Tamara Munzner</a:t>
            </a:r>
          </a:p>
          <a:p>
            <a:pPr marL="0" indent="0">
              <a:buFontTx/>
              <a:buNone/>
            </a:pPr>
            <a:r>
              <a:rPr lang="en-US" sz="2800"/>
              <a:t>Department of Computer Science</a:t>
            </a:r>
          </a:p>
          <a:p>
            <a:pPr marL="0" indent="0">
              <a:buFontTx/>
              <a:buNone/>
            </a:pPr>
            <a:r>
              <a:rPr lang="en-US" sz="2800"/>
              <a:t>University of British Columbia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1975" y="6019800"/>
            <a:ext cx="686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hlinkClick r:id="rId3"/>
              </a:rPr>
              <a:t>http://www.cs.ubc.ca/~tmm/talks.html#dagstuhl09</a:t>
            </a:r>
            <a:endParaRPr 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61975" y="49530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/>
              <a:t>Dagstuhl Scientific Visualization Workshop</a:t>
            </a:r>
            <a:br>
              <a:rPr lang="en-US" sz="2400"/>
            </a:br>
            <a:r>
              <a:rPr lang="en-US" sz="2400"/>
              <a:t>June 2009</a:t>
            </a:r>
          </a:p>
        </p:txBody>
      </p:sp>
    </p:spTree>
  </p:cSld>
  <p:clrMapOvr>
    <a:masterClrMapping/>
  </p:clrMapOvr>
  <p:transition advTm="45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I look for in collaborators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people with driving problems</a:t>
            </a:r>
          </a:p>
          <a:p>
            <a:pPr lvl="1">
              <a:lnSpc>
                <a:spcPct val="90000"/>
              </a:lnSpc>
            </a:pPr>
            <a:r>
              <a:rPr lang="en-US"/>
              <a:t>big data</a:t>
            </a:r>
          </a:p>
          <a:p>
            <a:pPr lvl="1">
              <a:lnSpc>
                <a:spcPct val="90000"/>
              </a:lnSpc>
            </a:pPr>
            <a:r>
              <a:rPr lang="en-US"/>
              <a:t>clear questions</a:t>
            </a:r>
          </a:p>
          <a:p>
            <a:pPr lvl="1">
              <a:lnSpc>
                <a:spcPct val="90000"/>
              </a:lnSpc>
            </a:pPr>
            <a:r>
              <a:rPr lang="en-US"/>
              <a:t>need for human in the loop</a:t>
            </a:r>
          </a:p>
          <a:p>
            <a:pPr lvl="1">
              <a:lnSpc>
                <a:spcPct val="90000"/>
              </a:lnSpc>
            </a:pPr>
            <a:r>
              <a:rPr lang="en-US"/>
              <a:t>enthusiasm/respect for vis possibilities</a:t>
            </a:r>
          </a:p>
          <a:p>
            <a:pPr>
              <a:lnSpc>
                <a:spcPct val="90000"/>
              </a:lnSpc>
            </a:pPr>
            <a:r>
              <a:rPr lang="en-US"/>
              <a:t>all collaborators</a:t>
            </a:r>
          </a:p>
          <a:p>
            <a:pPr lvl="1">
              <a:lnSpc>
                <a:spcPct val="90000"/>
              </a:lnSpc>
            </a:pPr>
            <a:r>
              <a:rPr lang="en-US"/>
              <a:t>has enough time for the project</a:t>
            </a:r>
          </a:p>
          <a:p>
            <a:pPr lvl="1">
              <a:lnSpc>
                <a:spcPct val="90000"/>
              </a:lnSpc>
            </a:pPr>
            <a:r>
              <a:rPr lang="en-US"/>
              <a:t>research meetings are fun</a:t>
            </a:r>
          </a:p>
          <a:p>
            <a:pPr lvl="2">
              <a:lnSpc>
                <a:spcPct val="90000"/>
              </a:lnSpc>
            </a:pPr>
            <a:r>
              <a:rPr lang="en-US"/>
              <a:t>no laughter is a very bad sign</a:t>
            </a:r>
          </a:p>
          <a:p>
            <a:pPr lvl="1">
              <a:lnSpc>
                <a:spcPct val="90000"/>
              </a:lnSpc>
            </a:pPr>
            <a:r>
              <a:rPr lang="en-US"/>
              <a:t>(project has funding - ideally...)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Tricky collaboration: sustainability vis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environmental sustainability simulation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citizens in communities making policy choices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facilitator leads workshops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initial focus: high-dimensional dataset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11 input variables, 3 choices each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100K output scenarios, with 300 indicators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existing tool only shows a few outputs at once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hard to understand entire scenario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impossible to compare scenarios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goal: show linkages between inputs and outputs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prototype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linked views</a:t>
            </a:r>
          </a:p>
          <a:p>
            <a:pPr lvl="1"/>
            <a:r>
              <a:rPr lang="en-US"/>
              <a:t>needed refining</a:t>
            </a:r>
          </a:p>
          <a:p>
            <a:pPr lvl="1"/>
            <a:endParaRPr lang="en-US"/>
          </a:p>
          <a:p>
            <a:r>
              <a:rPr lang="en-US"/>
              <a:t>dimensionality reduction</a:t>
            </a:r>
          </a:p>
          <a:p>
            <a:pPr lvl="1"/>
            <a:r>
              <a:rPr lang="en-US"/>
              <a:t>too confusing for general public use</a:t>
            </a:r>
          </a:p>
          <a:p>
            <a:pPr lvl="1"/>
            <a:r>
              <a:rPr lang="en-US"/>
              <a:t>bad match to true dimensionality of dataset</a:t>
            </a:r>
          </a:p>
        </p:txBody>
      </p:sp>
      <p:pic>
        <p:nvPicPr>
          <p:cNvPr id="29699" name="Picture 4" descr="q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1000"/>
            <a:ext cx="3124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prototype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better linked views</a:t>
            </a:r>
          </a:p>
          <a:p>
            <a:pPr lvl="1">
              <a:lnSpc>
                <a:spcPct val="90000"/>
              </a:lnSpc>
            </a:pPr>
            <a:r>
              <a:rPr lang="en-US"/>
              <a:t>solved interesting</a:t>
            </a:r>
            <a:br>
              <a:rPr lang="en-US"/>
            </a:br>
            <a:r>
              <a:rPr lang="en-US"/>
              <a:t>aggregation problem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but not deployed</a:t>
            </a:r>
          </a:p>
          <a:p>
            <a:pPr lvl="1">
              <a:lnSpc>
                <a:spcPct val="90000"/>
              </a:lnSpc>
            </a:pPr>
            <a:r>
              <a:rPr lang="en-US"/>
              <a:t>real goal was policy choices and behavior change</a:t>
            </a:r>
          </a:p>
          <a:p>
            <a:pPr lvl="1">
              <a:lnSpc>
                <a:spcPct val="90000"/>
              </a:lnSpc>
            </a:pPr>
            <a:r>
              <a:rPr lang="en-US"/>
              <a:t>not to absorb details of how simulation works!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got the task wrong! 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pic>
        <p:nvPicPr>
          <p:cNvPr id="30723" name="Picture 4" descr="q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5179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model: what can go wrong?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2514600"/>
          </a:xfrm>
        </p:spPr>
        <p:txBody>
          <a:bodyPr/>
          <a:lstStyle/>
          <a:p>
            <a:r>
              <a:rPr lang="en-US" sz="2400"/>
              <a:t>wrong problem: they don’t do that</a:t>
            </a:r>
          </a:p>
          <a:p>
            <a:r>
              <a:rPr lang="en-US" sz="2400"/>
              <a:t>wrong abstraction: you’re showing them the wrong thing</a:t>
            </a:r>
          </a:p>
          <a:p>
            <a:r>
              <a:rPr lang="en-US" sz="2400"/>
              <a:t>wrong encoding/interaction: the way you show it doesn’t work</a:t>
            </a:r>
          </a:p>
          <a:p>
            <a:r>
              <a:rPr lang="en-US" sz="2400"/>
              <a:t>wrong algorithm: your code is too slow</a:t>
            </a:r>
          </a:p>
          <a:p>
            <a:endParaRPr lang="en-US" sz="240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914400" y="3733800"/>
            <a:ext cx="6858000" cy="17526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524000" y="4038600"/>
            <a:ext cx="6172200" cy="1371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209800" y="4419600"/>
            <a:ext cx="5380038" cy="9144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895600" y="4800600"/>
            <a:ext cx="4648200" cy="457200"/>
          </a:xfrm>
          <a:prstGeom prst="rect">
            <a:avLst/>
          </a:prstGeom>
          <a:solidFill>
            <a:srgbClr val="D5C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Freeform 8"/>
          <p:cNvSpPr>
            <a:spLocks/>
          </p:cNvSpPr>
          <p:nvPr/>
        </p:nvSpPr>
        <p:spPr bwMode="auto">
          <a:xfrm>
            <a:off x="5410200" y="3886200"/>
            <a:ext cx="533400" cy="381000"/>
          </a:xfrm>
          <a:custGeom>
            <a:avLst/>
            <a:gdLst>
              <a:gd name="T0" fmla="*/ 0 w 336"/>
              <a:gd name="T1" fmla="*/ 0 h 240"/>
              <a:gd name="T2" fmla="*/ 288 w 336"/>
              <a:gd name="T3" fmla="*/ 48 h 240"/>
              <a:gd name="T4" fmla="*/ 288 w 336"/>
              <a:gd name="T5" fmla="*/ 24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120" y="4"/>
                  <a:pt x="240" y="8"/>
                  <a:pt x="288" y="48"/>
                </a:cubicBezTo>
                <a:cubicBezTo>
                  <a:pt x="336" y="88"/>
                  <a:pt x="312" y="164"/>
                  <a:pt x="288" y="2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Freeform 9"/>
          <p:cNvSpPr>
            <a:spLocks/>
          </p:cNvSpPr>
          <p:nvPr/>
        </p:nvSpPr>
        <p:spPr bwMode="auto">
          <a:xfrm>
            <a:off x="6324600" y="4267200"/>
            <a:ext cx="533400" cy="381000"/>
          </a:xfrm>
          <a:custGeom>
            <a:avLst/>
            <a:gdLst>
              <a:gd name="T0" fmla="*/ 0 w 336"/>
              <a:gd name="T1" fmla="*/ 0 h 240"/>
              <a:gd name="T2" fmla="*/ 288 w 336"/>
              <a:gd name="T3" fmla="*/ 48 h 240"/>
              <a:gd name="T4" fmla="*/ 288 w 336"/>
              <a:gd name="T5" fmla="*/ 24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120" y="4"/>
                  <a:pt x="240" y="8"/>
                  <a:pt x="288" y="48"/>
                </a:cubicBezTo>
                <a:cubicBezTo>
                  <a:pt x="336" y="88"/>
                  <a:pt x="312" y="164"/>
                  <a:pt x="288" y="2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Freeform 10"/>
          <p:cNvSpPr>
            <a:spLocks/>
          </p:cNvSpPr>
          <p:nvPr/>
        </p:nvSpPr>
        <p:spPr bwMode="auto">
          <a:xfrm>
            <a:off x="6858000" y="4724400"/>
            <a:ext cx="533400" cy="381000"/>
          </a:xfrm>
          <a:custGeom>
            <a:avLst/>
            <a:gdLst>
              <a:gd name="T0" fmla="*/ 0 w 336"/>
              <a:gd name="T1" fmla="*/ 0 h 240"/>
              <a:gd name="T2" fmla="*/ 288 w 336"/>
              <a:gd name="T3" fmla="*/ 48 h 240"/>
              <a:gd name="T4" fmla="*/ 288 w 336"/>
              <a:gd name="T5" fmla="*/ 24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120" y="4"/>
                  <a:pt x="240" y="8"/>
                  <a:pt x="288" y="48"/>
                </a:cubicBezTo>
                <a:cubicBezTo>
                  <a:pt x="336" y="88"/>
                  <a:pt x="312" y="164"/>
                  <a:pt x="288" y="2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228600" y="3352800"/>
            <a:ext cx="899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1900"/>
              <a:t>	domain problem characterization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1900"/>
              <a:t>		     data/operation abstraction design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1900"/>
              <a:t>			  encoding/interaction technique design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1900"/>
              <a:t>				algorithm design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19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496888" y="1143000"/>
            <a:ext cx="7275512" cy="4648200"/>
          </a:xfrm>
          <a:prstGeom prst="rect">
            <a:avLst/>
          </a:prstGeom>
          <a:solidFill>
            <a:srgbClr val="FFCC99"/>
          </a:solidFill>
          <a:ln w="19050">
            <a:solidFill>
              <a:srgbClr val="4F6F9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1752600"/>
            <a:ext cx="6934200" cy="3657600"/>
          </a:xfrm>
          <a:prstGeom prst="rect">
            <a:avLst/>
          </a:prstGeom>
          <a:solidFill>
            <a:srgbClr val="FFFF99"/>
          </a:solidFill>
          <a:ln w="19050">
            <a:solidFill>
              <a:srgbClr val="4F6F9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106488" y="2057400"/>
            <a:ext cx="6361112" cy="2743200"/>
          </a:xfrm>
          <a:prstGeom prst="rect">
            <a:avLst/>
          </a:prstGeom>
          <a:solidFill>
            <a:srgbClr val="CCFFCC"/>
          </a:solidFill>
          <a:ln w="19050">
            <a:solidFill>
              <a:srgbClr val="4F6F9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335088" y="2667000"/>
            <a:ext cx="4760912" cy="1219200"/>
          </a:xfrm>
          <a:prstGeom prst="rect">
            <a:avLst/>
          </a:prstGeom>
          <a:solidFill>
            <a:srgbClr val="D5CFFF"/>
          </a:solidFill>
          <a:ln w="19050">
            <a:solidFill>
              <a:srgbClr val="4F6F9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981200" y="3276600"/>
            <a:ext cx="1981200" cy="304800"/>
          </a:xfrm>
          <a:prstGeom prst="rect">
            <a:avLst/>
          </a:prstGeom>
          <a:solidFill>
            <a:srgbClr val="FFC8DE"/>
          </a:solidFill>
          <a:ln w="19050">
            <a:solidFill>
              <a:srgbClr val="4F6F9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7329488" cy="467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threat: wrong problem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validate: observe and interview target users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threat: bad data/operation abstraction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threat: ineffective encoding/interaction technique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validate: justify encoding/interaction design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    threat: slow algorithm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		validate: analyze computational complexity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            implement system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    validate: measure system time/memory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validate: qualitative/quantitative result image analysis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[test on any users, informal usability study]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    validate: lab study, measure human time/errors for operation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validate: test on target users, collect anecdotal evidence of utility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validate: field study, document human usage of deployed system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validate: observe adoption rates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1411288" y="2819400"/>
            <a:ext cx="0" cy="914400"/>
          </a:xfrm>
          <a:prstGeom prst="line">
            <a:avLst/>
          </a:prstGeom>
          <a:noFill/>
          <a:ln w="38100">
            <a:solidFill>
              <a:srgbClr val="DC0C1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1182688" y="2209800"/>
            <a:ext cx="0" cy="1828800"/>
          </a:xfrm>
          <a:prstGeom prst="line">
            <a:avLst/>
          </a:prstGeom>
          <a:noFill/>
          <a:ln w="38100">
            <a:solidFill>
              <a:srgbClr val="DC0C1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560388" y="1320800"/>
            <a:ext cx="49212" cy="4241800"/>
          </a:xfrm>
          <a:prstGeom prst="line">
            <a:avLst/>
          </a:prstGeom>
          <a:noFill/>
          <a:ln w="38100">
            <a:solidFill>
              <a:srgbClr val="DC0C1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877888" y="1905000"/>
            <a:ext cx="0" cy="3048000"/>
          </a:xfrm>
          <a:prstGeom prst="line">
            <a:avLst/>
          </a:prstGeom>
          <a:noFill/>
          <a:ln w="38100">
            <a:solidFill>
              <a:srgbClr val="DC0C1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threats to validity at each level</a:t>
            </a:r>
          </a:p>
        </p:txBody>
      </p:sp>
      <p:sp>
        <p:nvSpPr>
          <p:cNvPr id="32780" name="Rectangle 4"/>
          <p:cNvSpPr>
            <a:spLocks noChangeArrowheads="1"/>
          </p:cNvSpPr>
          <p:nvPr/>
        </p:nvSpPr>
        <p:spPr bwMode="auto">
          <a:xfrm>
            <a:off x="561975" y="6019800"/>
            <a:ext cx="682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hlinkClick r:id="rId3"/>
              </a:rPr>
              <a:t>http://www.cs.ubc.ca/labs/imager/tr/2009/process</a:t>
            </a:r>
            <a:endParaRPr lang="en-US" sz="2400"/>
          </a:p>
        </p:txBody>
      </p:sp>
    </p:spTree>
  </p:cSld>
  <p:clrMapOvr>
    <a:masterClrMapping/>
  </p:clrMapOvr>
  <p:transition advTm="600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Studies: different flavors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head to head </a:t>
            </a:r>
            <a:br>
              <a:rPr lang="en-US" sz="2400"/>
            </a:br>
            <a:r>
              <a:rPr lang="en-US" sz="2400"/>
              <a:t>system comparison</a:t>
            </a:r>
            <a:br>
              <a:rPr lang="en-US" sz="2400"/>
            </a:br>
            <a:r>
              <a:rPr lang="en-US" sz="2400"/>
              <a:t>(HCI)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H3 vs. 2D web browser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psychophysical characterization </a:t>
            </a:r>
            <a:br>
              <a:rPr lang="en-US" sz="2400"/>
            </a:br>
            <a:r>
              <a:rPr lang="en-US" sz="2400"/>
              <a:t>(cog psych)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impact of distortion on visual search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on visual memory</a:t>
            </a:r>
          </a:p>
        </p:txBody>
      </p:sp>
      <p:pic>
        <p:nvPicPr>
          <p:cNvPr id="34819" name="Picture 9" descr="apgv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3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" descr="ijh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33400"/>
            <a:ext cx="2540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apgv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670425"/>
            <a:ext cx="25146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Studies: different flavors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029200" cy="4953000"/>
          </a:xfrm>
        </p:spPr>
        <p:txBody>
          <a:bodyPr/>
          <a:lstStyle/>
          <a:p>
            <a:r>
              <a:rPr lang="en-US" sz="2800"/>
              <a:t>characterize</a:t>
            </a:r>
            <a:br>
              <a:rPr lang="en-US" sz="2800"/>
            </a:br>
            <a:r>
              <a:rPr lang="en-US" sz="2800"/>
              <a:t>technique applicability,</a:t>
            </a:r>
            <a:br>
              <a:rPr lang="en-US" sz="2800"/>
            </a:br>
            <a:r>
              <a:rPr lang="en-US" sz="2800"/>
              <a:t>derive design guidelines</a:t>
            </a:r>
          </a:p>
          <a:p>
            <a:endParaRPr lang="en-US" sz="2800"/>
          </a:p>
          <a:p>
            <a:pPr lvl="1"/>
            <a:r>
              <a:rPr lang="en-US" sz="2400"/>
              <a:t>stretch and squish vs. pan/zoom navigation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separate vs. integrated views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2D points vs. 3D landscapes</a:t>
            </a:r>
          </a:p>
        </p:txBody>
      </p:sp>
      <p:pic>
        <p:nvPicPr>
          <p:cNvPr id="35843" name="Picture 4" descr="lge_study_embedded_high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438400"/>
            <a:ext cx="24384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spatializ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078413"/>
            <a:ext cx="33528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chi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28600"/>
            <a:ext cx="25146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26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Studies: different flavors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34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requirements analysis</a:t>
            </a:r>
            <a:br>
              <a:rPr lang="en-US" sz="2400"/>
            </a:br>
            <a:r>
              <a:rPr lang="en-US" sz="2400"/>
              <a:t>(before starting)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semi-structured interviews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watch what they do before new tool introduced:</a:t>
            </a:r>
            <a:br>
              <a:rPr lang="en-US" sz="2000"/>
            </a:br>
            <a:r>
              <a:rPr lang="en-US" sz="2000"/>
              <a:t>current workflow analysis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field study of deployed system</a:t>
            </a:r>
            <a:br>
              <a:rPr lang="en-US" sz="2400"/>
            </a:br>
            <a:r>
              <a:rPr lang="en-US" sz="2400"/>
              <a:t>(after prototype refined)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watch them use tool: </a:t>
            </a:r>
            <a:br>
              <a:rPr lang="en-US" sz="2000"/>
            </a:br>
            <a:r>
              <a:rPr lang="en-US" sz="2000"/>
              <a:t>characterize what they can do now</a:t>
            </a:r>
          </a:p>
        </p:txBody>
      </p:sp>
      <p:pic>
        <p:nvPicPr>
          <p:cNvPr id="37891" name="Picture 7" descr="screen3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29000"/>
            <a:ext cx="26670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screen4_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3457575"/>
            <a:ext cx="657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Technique-driven work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0071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3D hyperbolic graphs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H3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dimensionality reduction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steerable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MDSteer</a:t>
            </a:r>
          </a:p>
          <a:p>
            <a:pPr lvl="2">
              <a:lnSpc>
                <a:spcPct val="90000"/>
              </a:lnSpc>
            </a:pP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2000"/>
              <a:t>GPU accelerated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Glimmer</a:t>
            </a:r>
          </a:p>
          <a:p>
            <a:pPr lvl="2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general multilevel graphs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layout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TopoLayout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interaction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Grouse, GrouseFlocks, </a:t>
            </a:r>
            <a:br>
              <a:rPr lang="en-US" sz="1800"/>
            </a:br>
            <a:r>
              <a:rPr lang="en-US" sz="1800"/>
              <a:t>TugGraph</a:t>
            </a:r>
          </a:p>
        </p:txBody>
      </p:sp>
      <p:pic>
        <p:nvPicPr>
          <p:cNvPr id="16387" name="Picture 4" descr="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"/>
            <a:ext cx="22288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ocs_glimm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743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ProgMDSLayout-S200KbSho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60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MooreCompos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800600"/>
            <a:ext cx="1905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tab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4648200"/>
            <a:ext cx="1838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4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Problem-driven work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evolutionary tree comparison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TreeJuxtaposer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protein-gene interaction networks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Cerebral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linguistic graphs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Constellation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 l="1819" t="7870"/>
          <a:stretch>
            <a:fillRect/>
          </a:stretch>
        </p:blipFill>
        <p:spPr bwMode="auto">
          <a:xfrm>
            <a:off x="6781800" y="533400"/>
            <a:ext cx="1905000" cy="17557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6" name="Picture 4" descr="tlrsmal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514600"/>
            <a:ext cx="2362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falseatt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5720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kt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495800"/>
            <a:ext cx="2286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2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Problem-driven work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web logs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SessionViewer 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large-scale </a:t>
            </a:r>
            <a:br>
              <a:rPr lang="en-US" sz="2800"/>
            </a:br>
            <a:r>
              <a:rPr lang="en-US" sz="2800"/>
              <a:t>system monitoring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LiveRAC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20483" name="Picture 4" descr="late_screensh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78225"/>
            <a:ext cx="41148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sv2_m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04800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2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sometimes you approach users</a:t>
            </a:r>
          </a:p>
          <a:p>
            <a:pPr>
              <a:lnSpc>
                <a:spcPct val="90000"/>
              </a:lnSpc>
            </a:pPr>
            <a:r>
              <a:rPr lang="en-US" sz="2800"/>
              <a:t>sometimes they approach you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not</a:t>
            </a:r>
            <a:r>
              <a:rPr lang="en-US" sz="2400"/>
              <a:t> guarantee of success!</a:t>
            </a:r>
          </a:p>
          <a:p>
            <a:pPr>
              <a:lnSpc>
                <a:spcPct val="90000"/>
              </a:lnSpc>
            </a:pPr>
            <a:r>
              <a:rPr lang="en-US" sz="2800"/>
              <a:t>challenges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learning each others’ language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finding right people/problems where needs of both are met</a:t>
            </a:r>
          </a:p>
          <a:p>
            <a:pPr>
              <a:lnSpc>
                <a:spcPct val="90000"/>
              </a:lnSpc>
            </a:pPr>
            <a:r>
              <a:rPr lang="en-US" sz="2800"/>
              <a:t>collaboration as dance/negotation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initial contact is only the beginning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continuous decision process: when to end the dance?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after initial talk?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after further discussion?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after get feet wet with start on real work?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after one project?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after many projects?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219200"/>
          </a:xfrm>
        </p:spPr>
        <p:txBody>
          <a:bodyPr/>
          <a:lstStyle/>
          <a:p>
            <a:r>
              <a:rPr lang="en-US"/>
              <a:t>Research Cycles, Collaboration, and Visualization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32004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r>
              <a:rPr lang="en-US"/>
              <a:t>4-slide version of hour-long collaboration talk</a:t>
            </a:r>
          </a:p>
          <a:p>
            <a:pPr lvl="1"/>
            <a:r>
              <a:rPr lang="en-US"/>
              <a:t>research cycles and collaborator roles</a:t>
            </a:r>
          </a:p>
          <a:p>
            <a:pPr lvl="1"/>
            <a:r>
              <a:rPr lang="en-US"/>
              <a:t>value of collaboration: success stories</a:t>
            </a:r>
          </a:p>
          <a:p>
            <a:pPr lvl="1"/>
            <a:r>
              <a:rPr lang="en-US"/>
              <a:t>difficulty of collaboration: when to walk away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4000" y="1600200"/>
            <a:ext cx="652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hlinkClick r:id="rId3"/>
              </a:rPr>
              <a:t>http://www.cs.ubc.ca/~tmm/talks.html#leiden07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cycles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839200" cy="1295400"/>
          </a:xfrm>
        </p:spPr>
        <p:txBody>
          <a:bodyPr/>
          <a:lstStyle/>
          <a:p>
            <a:r>
              <a:rPr lang="en-US"/>
              <a:t>difficult for one person to cover all roles</a:t>
            </a:r>
          </a:p>
          <a:p>
            <a:r>
              <a:rPr lang="en-US"/>
              <a:t>collaboration is obvious way to fill in gaps</a:t>
            </a:r>
          </a:p>
        </p:txBody>
      </p:sp>
      <p:pic>
        <p:nvPicPr>
          <p:cNvPr id="24579" name="Picture 4" descr="threefol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46163"/>
            <a:ext cx="90678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81000" y="4724400"/>
            <a:ext cx="8305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Johnson, Moorhead, Munzner, Pfister, Rheingans, and Yoo.</a:t>
            </a:r>
          </a:p>
          <a:p>
            <a:r>
              <a:rPr lang="en-US"/>
              <a:t>NIH/NSF Visualization Research Challenges Report. IEEE CS Press, 2006.</a:t>
            </a:r>
          </a:p>
          <a:p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process questions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them early in dance/negotiation!</a:t>
            </a:r>
          </a:p>
          <a:p>
            <a:endParaRPr lang="en-US"/>
          </a:p>
          <a:p>
            <a:r>
              <a:rPr lang="en-US"/>
              <a:t>what is the role of my collaborators?</a:t>
            </a:r>
          </a:p>
          <a:p>
            <a:r>
              <a:rPr lang="en-US"/>
              <a:t>is there a real need for my new approach/tool?</a:t>
            </a:r>
          </a:p>
          <a:p>
            <a:r>
              <a:rPr lang="en-US"/>
              <a:t>am I addressing a real task?</a:t>
            </a:r>
          </a:p>
          <a:p>
            <a:r>
              <a:rPr lang="en-US"/>
              <a:t>does real data exist and can I get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Collaborator roles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left: providers of principles/methodologies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HCI, cognitive psychology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computer graphics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math, statistics</a:t>
            </a:r>
          </a:p>
          <a:p>
            <a:pPr>
              <a:lnSpc>
                <a:spcPct val="90000"/>
              </a:lnSpc>
            </a:pPr>
            <a:r>
              <a:rPr lang="en-US" sz="2800"/>
              <a:t>right: providers of driving problems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domain experts, target app users</a:t>
            </a:r>
          </a:p>
          <a:p>
            <a:pPr>
              <a:lnSpc>
                <a:spcPct val="90000"/>
              </a:lnSpc>
            </a:pPr>
            <a:r>
              <a:rPr lang="en-US" sz="2800"/>
              <a:t>middle: fellow vis practitioners</a:t>
            </a:r>
          </a:p>
          <a:p>
            <a:pPr>
              <a:lnSpc>
                <a:spcPct val="90000"/>
              </a:lnSpc>
            </a:pPr>
            <a:r>
              <a:rPr lang="en-US" sz="2800"/>
              <a:t>middle: fellow tool builders, outside of vis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often want vis interface for their tools/algs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do not take their word for it on needs of real users</a:t>
            </a:r>
          </a:p>
        </p:txBody>
      </p:sp>
      <p:pic>
        <p:nvPicPr>
          <p:cNvPr id="25603" name="Picture 4" descr="threefol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76200"/>
            <a:ext cx="4800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test">
  <a:themeElements>
    <a:clrScheme name="templatete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tes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template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Templates:templatetest.pot</Template>
  <TotalTime>24887</TotalTime>
  <Words>680</Words>
  <Application>Microsoft PowerPoint</Application>
  <PresentationFormat>On-screen Show (4:3)</PresentationFormat>
  <Paragraphs>180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ＭＳ Ｐゴシック</vt:lpstr>
      <vt:lpstr>templatetest</vt:lpstr>
      <vt:lpstr>Visualization Process and Collaboration</vt:lpstr>
      <vt:lpstr>Technique-driven work</vt:lpstr>
      <vt:lpstr>Problem-driven work</vt:lpstr>
      <vt:lpstr>Problem-driven work</vt:lpstr>
      <vt:lpstr>Collaboration</vt:lpstr>
      <vt:lpstr>Research Cycles, Collaboration, and Visualization</vt:lpstr>
      <vt:lpstr>Research cycles</vt:lpstr>
      <vt:lpstr>Four process questions</vt:lpstr>
      <vt:lpstr>Collaborator roles</vt:lpstr>
      <vt:lpstr>Characteristics I look for in collaborators</vt:lpstr>
      <vt:lpstr>Tricky collaboration: sustainability vis</vt:lpstr>
      <vt:lpstr>First prototype</vt:lpstr>
      <vt:lpstr>Second prototype</vt:lpstr>
      <vt:lpstr>Process model: what can go wrong?</vt:lpstr>
      <vt:lpstr>Different threats to validity at each level</vt:lpstr>
      <vt:lpstr>Studies: different flavors</vt:lpstr>
      <vt:lpstr>Studies: different flavors</vt:lpstr>
      <vt:lpstr>Studies: different flavors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and Biology:  Fertile Ground for Collaboration</dc:title>
  <dc:creator>Office 2004 Test Drive User</dc:creator>
  <cp:lastModifiedBy>Office 2004 Test Drive User</cp:lastModifiedBy>
  <cp:revision>49</cp:revision>
  <cp:lastPrinted>2009-06-19T07:14:00Z</cp:lastPrinted>
  <dcterms:created xsi:type="dcterms:W3CDTF">2009-01-30T16:01:06Z</dcterms:created>
  <dcterms:modified xsi:type="dcterms:W3CDTF">2009-06-19T07:16:02Z</dcterms:modified>
</cp:coreProperties>
</file>